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485" r:id="rId3"/>
    <p:sldId id="465" r:id="rId4"/>
    <p:sldId id="486" r:id="rId5"/>
    <p:sldId id="448" r:id="rId6"/>
    <p:sldId id="482" r:id="rId7"/>
    <p:sldId id="487" r:id="rId8"/>
    <p:sldId id="484" r:id="rId9"/>
    <p:sldId id="459" r:id="rId10"/>
    <p:sldId id="488" r:id="rId11"/>
    <p:sldId id="460" r:id="rId12"/>
    <p:sldId id="46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CC0000"/>
    <a:srgbClr val="FF3300"/>
    <a:srgbClr val="9933FF"/>
    <a:srgbClr val="FFE7E5"/>
    <a:srgbClr val="FFD1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6BCD4-48E0-4B2C-BDBE-13E434E0F6F6}" v="2412" dt="2025-02-19T12:14:18.7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94660"/>
  </p:normalViewPr>
  <p:slideViewPr>
    <p:cSldViewPr snapToGrid="0">
      <p:cViewPr varScale="1">
        <p:scale>
          <a:sx n="144" d="100"/>
          <a:sy n="144" d="100"/>
        </p:scale>
        <p:origin x="150" y="3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1AF965F-60BB-44B4-AC2E-1C4AAC5823C3}" type="datetimeFigureOut">
              <a:rPr lang="en-US" smtClean="0"/>
              <a:t>4/21/2025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1DBCF6D-C6BA-4F5A-9EB8-A17C97BA36D9}" type="slidenum">
              <a:rPr lang="en-US" smtClean="0"/>
              <a:t>‹#›</a:t>
            </a:fld>
            <a:endParaRPr lang="en-US"/>
          </a:p>
        </p:txBody>
      </p:sp>
    </p:spTree>
    <p:extLst>
      <p:ext uri="{BB962C8B-B14F-4D97-AF65-F5344CB8AC3E}">
        <p14:creationId xmlns:p14="http://schemas.microsoft.com/office/powerpoint/2010/main" val="2208837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76DEE-4D1E-4CA9-8AD9-AE9E9D7CC25E}" type="datetimeFigureOut">
              <a:rPr lang="en-US" smtClean="0"/>
              <a:t>4/21/2025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3EE40A-2FF0-4D74-9CD3-0E2C3B636081}" type="slidenum">
              <a:rPr lang="en-US" smtClean="0"/>
              <a:t>‹#›</a:t>
            </a:fld>
            <a:endParaRPr lang="en-US"/>
          </a:p>
        </p:txBody>
      </p:sp>
    </p:spTree>
    <p:extLst>
      <p:ext uri="{BB962C8B-B14F-4D97-AF65-F5344CB8AC3E}">
        <p14:creationId xmlns:p14="http://schemas.microsoft.com/office/powerpoint/2010/main" val="194873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1</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898004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B4B0-935F-1193-369E-BB4851D8F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36266-7597-6846-7FE3-55C56553C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0699D-CCEA-43CC-A2FC-9FD954FEB1A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5883E2-E607-DB0D-9323-8194FD9BD49B}"/>
              </a:ext>
            </a:extLst>
          </p:cNvPr>
          <p:cNvSpPr>
            <a:spLocks noGrp="1"/>
          </p:cNvSpPr>
          <p:nvPr>
            <p:ph type="sldNum" sz="quarter" idx="10"/>
          </p:nvPr>
        </p:nvSpPr>
        <p:spPr/>
        <p:txBody>
          <a:bodyPr/>
          <a:lstStyle/>
          <a:p>
            <a:fld id="{5C87A06A-650F-4CE8-B8A3-9C9422B0D088}" type="slidenum">
              <a:rPr lang="en-GB" smtClean="0">
                <a:solidFill>
                  <a:prstClr val="black"/>
                </a:solidFill>
              </a:rPr>
              <a:pPr/>
              <a:t>10</a:t>
            </a:fld>
            <a:endParaRPr lang="en-GB">
              <a:solidFill>
                <a:prstClr val="black"/>
              </a:solidFill>
            </a:endParaRPr>
          </a:p>
        </p:txBody>
      </p:sp>
      <p:sp>
        <p:nvSpPr>
          <p:cNvPr id="6" name="Header Placeholder 5">
            <a:extLst>
              <a:ext uri="{FF2B5EF4-FFF2-40B4-BE49-F238E27FC236}">
                <a16:creationId xmlns:a16="http://schemas.microsoft.com/office/drawing/2014/main" id="{3C7F03A9-AE52-CBAC-8B05-1B4B4FAFCA0F}"/>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E502C494-6B05-E265-B949-92B83876A48D}"/>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3370715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CFC8F-5004-4033-96E9-A48852174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262AF3-BED4-78EF-E9A7-7787DDB84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454329-19BA-9E11-5D4E-A4D02D1CFC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679E5C3-311A-B51E-F454-A8EF650301B2}"/>
              </a:ext>
            </a:extLst>
          </p:cNvPr>
          <p:cNvSpPr>
            <a:spLocks noGrp="1"/>
          </p:cNvSpPr>
          <p:nvPr>
            <p:ph type="sldNum" sz="quarter" idx="10"/>
          </p:nvPr>
        </p:nvSpPr>
        <p:spPr/>
        <p:txBody>
          <a:bodyPr/>
          <a:lstStyle/>
          <a:p>
            <a:fld id="{5C87A06A-650F-4CE8-B8A3-9C9422B0D088}" type="slidenum">
              <a:rPr lang="en-GB" smtClean="0">
                <a:solidFill>
                  <a:prstClr val="black"/>
                </a:solidFill>
              </a:rPr>
              <a:pPr/>
              <a:t>11</a:t>
            </a:fld>
            <a:endParaRPr lang="en-GB">
              <a:solidFill>
                <a:prstClr val="black"/>
              </a:solidFill>
            </a:endParaRPr>
          </a:p>
        </p:txBody>
      </p:sp>
      <p:sp>
        <p:nvSpPr>
          <p:cNvPr id="6" name="Header Placeholder 5">
            <a:extLst>
              <a:ext uri="{FF2B5EF4-FFF2-40B4-BE49-F238E27FC236}">
                <a16:creationId xmlns:a16="http://schemas.microsoft.com/office/drawing/2014/main" id="{CD09D621-B5CD-1F92-4EFA-6973302CE2BB}"/>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4AE1B0D4-0730-8203-FC17-47D564AB9467}"/>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86851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693A5-D092-57CA-1B4A-B75D157699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7234D-1084-2AD8-9CCB-155CCEEAE9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A003D7-4FA8-38BE-22C6-F7C71C1BF6F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6F1DD24-E888-89CD-2D76-B289451E397A}"/>
              </a:ext>
            </a:extLst>
          </p:cNvPr>
          <p:cNvSpPr>
            <a:spLocks noGrp="1"/>
          </p:cNvSpPr>
          <p:nvPr>
            <p:ph type="sldNum" sz="quarter" idx="10"/>
          </p:nvPr>
        </p:nvSpPr>
        <p:spPr/>
        <p:txBody>
          <a:bodyPr/>
          <a:lstStyle/>
          <a:p>
            <a:fld id="{5C87A06A-650F-4CE8-B8A3-9C9422B0D088}" type="slidenum">
              <a:rPr lang="en-GB" smtClean="0">
                <a:solidFill>
                  <a:prstClr val="black"/>
                </a:solidFill>
              </a:rPr>
              <a:pPr/>
              <a:t>12</a:t>
            </a:fld>
            <a:endParaRPr lang="en-GB">
              <a:solidFill>
                <a:prstClr val="black"/>
              </a:solidFill>
            </a:endParaRPr>
          </a:p>
        </p:txBody>
      </p:sp>
      <p:sp>
        <p:nvSpPr>
          <p:cNvPr id="6" name="Header Placeholder 5">
            <a:extLst>
              <a:ext uri="{FF2B5EF4-FFF2-40B4-BE49-F238E27FC236}">
                <a16:creationId xmlns:a16="http://schemas.microsoft.com/office/drawing/2014/main" id="{24E7BA60-D774-BB1B-4E77-DDA7DBD39AAF}"/>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0DC30229-9D06-B28C-1DCA-99206C550D44}"/>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070091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D5D78-A518-E673-9010-69429C94F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5AE853-107B-FF9B-70B3-8660F1381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5A3DD-53F6-D648-EACB-54BB3F47BC0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2D9C7C7-E545-372C-5BE2-4B84319AD797}"/>
              </a:ext>
            </a:extLst>
          </p:cNvPr>
          <p:cNvSpPr>
            <a:spLocks noGrp="1"/>
          </p:cNvSpPr>
          <p:nvPr>
            <p:ph type="sldNum" sz="quarter" idx="10"/>
          </p:nvPr>
        </p:nvSpPr>
        <p:spPr/>
        <p:txBody>
          <a:bodyPr/>
          <a:lstStyle/>
          <a:p>
            <a:fld id="{5C87A06A-650F-4CE8-B8A3-9C9422B0D088}" type="slidenum">
              <a:rPr lang="en-GB" smtClean="0">
                <a:solidFill>
                  <a:prstClr val="black"/>
                </a:solidFill>
              </a:rPr>
              <a:pPr/>
              <a:t>2</a:t>
            </a:fld>
            <a:endParaRPr lang="en-GB">
              <a:solidFill>
                <a:prstClr val="black"/>
              </a:solidFill>
            </a:endParaRPr>
          </a:p>
        </p:txBody>
      </p:sp>
      <p:sp>
        <p:nvSpPr>
          <p:cNvPr id="6" name="Header Placeholder 5">
            <a:extLst>
              <a:ext uri="{FF2B5EF4-FFF2-40B4-BE49-F238E27FC236}">
                <a16:creationId xmlns:a16="http://schemas.microsoft.com/office/drawing/2014/main" id="{5D97A734-B53B-739E-0AFB-9D3FE5382E2A}"/>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9ACE7CA5-3217-FEB4-7023-D5492C116391}"/>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680346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51AC6-50D3-AE15-22A2-19513B92CB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CBB86-1824-0618-6C7B-96B63AC26F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4F168-805A-CF64-48B8-A1D0A09C9BF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7A1EFB7-5345-143C-6D39-26420B59CD00}"/>
              </a:ext>
            </a:extLst>
          </p:cNvPr>
          <p:cNvSpPr>
            <a:spLocks noGrp="1"/>
          </p:cNvSpPr>
          <p:nvPr>
            <p:ph type="sldNum" sz="quarter" idx="10"/>
          </p:nvPr>
        </p:nvSpPr>
        <p:spPr/>
        <p:txBody>
          <a:bodyPr/>
          <a:lstStyle/>
          <a:p>
            <a:fld id="{5C87A06A-650F-4CE8-B8A3-9C9422B0D088}" type="slidenum">
              <a:rPr lang="en-GB" smtClean="0">
                <a:solidFill>
                  <a:prstClr val="black"/>
                </a:solidFill>
              </a:rPr>
              <a:pPr/>
              <a:t>3</a:t>
            </a:fld>
            <a:endParaRPr lang="en-GB">
              <a:solidFill>
                <a:prstClr val="black"/>
              </a:solidFill>
            </a:endParaRPr>
          </a:p>
        </p:txBody>
      </p:sp>
      <p:sp>
        <p:nvSpPr>
          <p:cNvPr id="6" name="Header Placeholder 5">
            <a:extLst>
              <a:ext uri="{FF2B5EF4-FFF2-40B4-BE49-F238E27FC236}">
                <a16:creationId xmlns:a16="http://schemas.microsoft.com/office/drawing/2014/main" id="{B6497D74-E282-86AE-4029-0DCC7FC58F67}"/>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BCA8AE74-77BC-9E29-504B-0647A2FAC561}"/>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8658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9B183-74CA-9895-0786-232409D5D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04F8E-8560-2A4F-E118-1E4ED8C103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22195-ED7F-B2B2-2527-96FC7187721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248FD8-262B-0668-EBD5-E8EA60205519}"/>
              </a:ext>
            </a:extLst>
          </p:cNvPr>
          <p:cNvSpPr>
            <a:spLocks noGrp="1"/>
          </p:cNvSpPr>
          <p:nvPr>
            <p:ph type="sldNum" sz="quarter" idx="10"/>
          </p:nvPr>
        </p:nvSpPr>
        <p:spPr/>
        <p:txBody>
          <a:bodyPr/>
          <a:lstStyle/>
          <a:p>
            <a:fld id="{5C87A06A-650F-4CE8-B8A3-9C9422B0D088}" type="slidenum">
              <a:rPr lang="en-GB" smtClean="0">
                <a:solidFill>
                  <a:prstClr val="black"/>
                </a:solidFill>
              </a:rPr>
              <a:pPr/>
              <a:t>4</a:t>
            </a:fld>
            <a:endParaRPr lang="en-GB">
              <a:solidFill>
                <a:prstClr val="black"/>
              </a:solidFill>
            </a:endParaRPr>
          </a:p>
        </p:txBody>
      </p:sp>
      <p:sp>
        <p:nvSpPr>
          <p:cNvPr id="6" name="Header Placeholder 5">
            <a:extLst>
              <a:ext uri="{FF2B5EF4-FFF2-40B4-BE49-F238E27FC236}">
                <a16:creationId xmlns:a16="http://schemas.microsoft.com/office/drawing/2014/main" id="{C6DD38A0-31FC-FB52-92C9-E4C69FC7FA20}"/>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8B4CA9A2-C573-CCD2-56C4-62F119738357}"/>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57673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5</a:t>
            </a:fld>
            <a:endParaRPr lang="en-GB">
              <a:solidFill>
                <a:prstClr val="black"/>
              </a:solidFill>
            </a:endParaRPr>
          </a:p>
        </p:txBody>
      </p:sp>
      <p:sp>
        <p:nvSpPr>
          <p:cNvPr id="6" name="Header Placeholder 5">
            <a:extLst>
              <a:ext uri="{FF2B5EF4-FFF2-40B4-BE49-F238E27FC236}">
                <a16:creationId xmlns:a16="http://schemas.microsoft.com/office/drawing/2014/main" id="{F5F8D0AD-0980-4D11-A9AC-69BCB7C95CB9}"/>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FAD51356-67D8-4BD3-B007-A2F62B57C7AE}"/>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912965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D8F62-CD61-1EFF-D7A3-F44FF2694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FDF29-1B1E-C6D6-041A-0E83E2D3B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8177DA-4331-7D3B-8C30-DD2917A37DB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1A7114E-C4E1-58F5-AB6F-70974807C959}"/>
              </a:ext>
            </a:extLst>
          </p:cNvPr>
          <p:cNvSpPr>
            <a:spLocks noGrp="1"/>
          </p:cNvSpPr>
          <p:nvPr>
            <p:ph type="sldNum" sz="quarter" idx="10"/>
          </p:nvPr>
        </p:nvSpPr>
        <p:spPr/>
        <p:txBody>
          <a:bodyPr/>
          <a:lstStyle/>
          <a:p>
            <a:fld id="{5C87A06A-650F-4CE8-B8A3-9C9422B0D088}" type="slidenum">
              <a:rPr lang="en-GB" smtClean="0">
                <a:solidFill>
                  <a:prstClr val="black"/>
                </a:solidFill>
              </a:rPr>
              <a:pPr/>
              <a:t>6</a:t>
            </a:fld>
            <a:endParaRPr lang="en-GB">
              <a:solidFill>
                <a:prstClr val="black"/>
              </a:solidFill>
            </a:endParaRPr>
          </a:p>
        </p:txBody>
      </p:sp>
      <p:sp>
        <p:nvSpPr>
          <p:cNvPr id="6" name="Header Placeholder 5">
            <a:extLst>
              <a:ext uri="{FF2B5EF4-FFF2-40B4-BE49-F238E27FC236}">
                <a16:creationId xmlns:a16="http://schemas.microsoft.com/office/drawing/2014/main" id="{9908E41E-0059-0597-5F30-B5B1343337AD}"/>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AAA5BFE4-75B2-7A1A-46E5-CD8EF77A6A45}"/>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16228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AAD3-8A16-980C-8EB9-880104DC1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DBC15-6815-D40E-92C5-10505E9888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1134A-0149-75E8-6745-E067D643DB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C8E4B8F-ED69-ACD2-4787-95199B613489}"/>
              </a:ext>
            </a:extLst>
          </p:cNvPr>
          <p:cNvSpPr>
            <a:spLocks noGrp="1"/>
          </p:cNvSpPr>
          <p:nvPr>
            <p:ph type="sldNum" sz="quarter" idx="10"/>
          </p:nvPr>
        </p:nvSpPr>
        <p:spPr/>
        <p:txBody>
          <a:bodyPr/>
          <a:lstStyle/>
          <a:p>
            <a:fld id="{5C87A06A-650F-4CE8-B8A3-9C9422B0D088}" type="slidenum">
              <a:rPr lang="en-GB" smtClean="0">
                <a:solidFill>
                  <a:prstClr val="black"/>
                </a:solidFill>
              </a:rPr>
              <a:pPr/>
              <a:t>7</a:t>
            </a:fld>
            <a:endParaRPr lang="en-GB">
              <a:solidFill>
                <a:prstClr val="black"/>
              </a:solidFill>
            </a:endParaRPr>
          </a:p>
        </p:txBody>
      </p:sp>
      <p:sp>
        <p:nvSpPr>
          <p:cNvPr id="6" name="Header Placeholder 5">
            <a:extLst>
              <a:ext uri="{FF2B5EF4-FFF2-40B4-BE49-F238E27FC236}">
                <a16:creationId xmlns:a16="http://schemas.microsoft.com/office/drawing/2014/main" id="{A7270E8C-A5C7-F78F-5417-F484AC8D32DD}"/>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0CF1D855-EEEA-3376-BE62-47EF1E2698EF}"/>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113011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BBE1F-12B1-2253-A0FD-B2F3FA1E7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894BB-62DF-9078-D96F-D9C30D214A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E5A8-9C21-A945-DA4E-43BF70D57EA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61C68D0-B028-ACF4-4096-C08D6AE0B678}"/>
              </a:ext>
            </a:extLst>
          </p:cNvPr>
          <p:cNvSpPr>
            <a:spLocks noGrp="1"/>
          </p:cNvSpPr>
          <p:nvPr>
            <p:ph type="sldNum" sz="quarter" idx="10"/>
          </p:nvPr>
        </p:nvSpPr>
        <p:spPr/>
        <p:txBody>
          <a:bodyPr/>
          <a:lstStyle/>
          <a:p>
            <a:fld id="{5C87A06A-650F-4CE8-B8A3-9C9422B0D088}" type="slidenum">
              <a:rPr lang="en-GB" smtClean="0">
                <a:solidFill>
                  <a:prstClr val="black"/>
                </a:solidFill>
              </a:rPr>
              <a:pPr/>
              <a:t>8</a:t>
            </a:fld>
            <a:endParaRPr lang="en-GB">
              <a:solidFill>
                <a:prstClr val="black"/>
              </a:solidFill>
            </a:endParaRPr>
          </a:p>
        </p:txBody>
      </p:sp>
      <p:sp>
        <p:nvSpPr>
          <p:cNvPr id="6" name="Header Placeholder 5">
            <a:extLst>
              <a:ext uri="{FF2B5EF4-FFF2-40B4-BE49-F238E27FC236}">
                <a16:creationId xmlns:a16="http://schemas.microsoft.com/office/drawing/2014/main" id="{80CBF9D8-A8F9-242D-BB0B-6FD3A04E3544}"/>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AFD65BC3-5754-3ED2-C48A-BFBD7627EE88}"/>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2909936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8F383-5AE0-A797-FFF4-405714EE0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6405CD-4A04-57D5-5424-B5ADF65C41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91065C-2202-C8F8-159B-2D3A00A32A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48586A-AE92-AC29-DB83-61334B5D072B}"/>
              </a:ext>
            </a:extLst>
          </p:cNvPr>
          <p:cNvSpPr>
            <a:spLocks noGrp="1"/>
          </p:cNvSpPr>
          <p:nvPr>
            <p:ph type="sldNum" sz="quarter" idx="10"/>
          </p:nvPr>
        </p:nvSpPr>
        <p:spPr/>
        <p:txBody>
          <a:bodyPr/>
          <a:lstStyle/>
          <a:p>
            <a:fld id="{5C87A06A-650F-4CE8-B8A3-9C9422B0D088}" type="slidenum">
              <a:rPr lang="en-GB" smtClean="0">
                <a:solidFill>
                  <a:prstClr val="black"/>
                </a:solidFill>
              </a:rPr>
              <a:pPr/>
              <a:t>9</a:t>
            </a:fld>
            <a:endParaRPr lang="en-GB">
              <a:solidFill>
                <a:prstClr val="black"/>
              </a:solidFill>
            </a:endParaRPr>
          </a:p>
        </p:txBody>
      </p:sp>
      <p:sp>
        <p:nvSpPr>
          <p:cNvPr id="6" name="Header Placeholder 5">
            <a:extLst>
              <a:ext uri="{FF2B5EF4-FFF2-40B4-BE49-F238E27FC236}">
                <a16:creationId xmlns:a16="http://schemas.microsoft.com/office/drawing/2014/main" id="{66CF5647-C73F-F6BC-9ECC-978690AF4092}"/>
              </a:ext>
            </a:extLst>
          </p:cNvPr>
          <p:cNvSpPr>
            <a:spLocks noGrp="1"/>
          </p:cNvSpPr>
          <p:nvPr>
            <p:ph type="hdr" sz="quarter" idx="12"/>
          </p:nvPr>
        </p:nvSpPr>
        <p:spPr/>
        <p:txBody>
          <a:bodyPr/>
          <a:lstStyle/>
          <a:p>
            <a:r>
              <a:rPr lang="en-GB">
                <a:solidFill>
                  <a:prstClr val="black"/>
                </a:solidFill>
              </a:rPr>
              <a:t>Linklaters Trade Institute</a:t>
            </a:r>
          </a:p>
        </p:txBody>
      </p:sp>
      <p:sp>
        <p:nvSpPr>
          <p:cNvPr id="7" name="Footer Placeholder 4">
            <a:extLst>
              <a:ext uri="{FF2B5EF4-FFF2-40B4-BE49-F238E27FC236}">
                <a16:creationId xmlns:a16="http://schemas.microsoft.com/office/drawing/2014/main" id="{860130DE-D90D-64A0-03EE-6CA68618A955}"/>
              </a:ext>
            </a:extLst>
          </p:cNvPr>
          <p:cNvSpPr txBox="1">
            <a:spLocks/>
          </p:cNvSpPr>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prstClr val="black"/>
                </a:solidFill>
              </a:rPr>
              <a:t>Deep Dive: Public Procurement</a:t>
            </a:r>
          </a:p>
          <a:p>
            <a:r>
              <a:rPr lang="en-GB" dirty="0">
                <a:solidFill>
                  <a:prstClr val="black"/>
                </a:solidFill>
              </a:rPr>
              <a:t>Day Two Presentation</a:t>
            </a:r>
          </a:p>
        </p:txBody>
      </p:sp>
    </p:spTree>
    <p:extLst>
      <p:ext uri="{BB962C8B-B14F-4D97-AF65-F5344CB8AC3E}">
        <p14:creationId xmlns:p14="http://schemas.microsoft.com/office/powerpoint/2010/main" val="94239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6505B4-DA3D-4872-B8FD-132B6AB759A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1943862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05B4-DA3D-4872-B8FD-132B6AB759A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1293541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05B4-DA3D-4872-B8FD-132B6AB759A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44470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6505B4-DA3D-4872-B8FD-132B6AB759A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341178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6505B4-DA3D-4872-B8FD-132B6AB759A1}"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7574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6505B4-DA3D-4872-B8FD-132B6AB759A1}"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169263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505B4-DA3D-4872-B8FD-132B6AB759A1}"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339251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6505B4-DA3D-4872-B8FD-132B6AB759A1}"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2098358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505B4-DA3D-4872-B8FD-132B6AB759A1}"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397460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505B4-DA3D-4872-B8FD-132B6AB759A1}"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47845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6505B4-DA3D-4872-B8FD-132B6AB759A1}"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BA5A9-BCB3-47AA-88EB-EB86DAF49F33}" type="slidenum">
              <a:rPr lang="en-US" smtClean="0"/>
              <a:t>‹#›</a:t>
            </a:fld>
            <a:endParaRPr lang="en-US"/>
          </a:p>
        </p:txBody>
      </p:sp>
    </p:spTree>
    <p:extLst>
      <p:ext uri="{BB962C8B-B14F-4D97-AF65-F5344CB8AC3E}">
        <p14:creationId xmlns:p14="http://schemas.microsoft.com/office/powerpoint/2010/main" val="4097015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05B4-DA3D-4872-B8FD-132B6AB759A1}" type="datetimeFigureOut">
              <a:rPr lang="en-US" smtClean="0"/>
              <a:t>4/21/2025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A5A9-BCB3-47AA-88EB-EB86DAF49F33}" type="slidenum">
              <a:rPr lang="en-US" smtClean="0"/>
              <a:t>‹#›</a:t>
            </a:fld>
            <a:endParaRPr lang="en-US"/>
          </a:p>
        </p:txBody>
      </p:sp>
    </p:spTree>
    <p:extLst>
      <p:ext uri="{BB962C8B-B14F-4D97-AF65-F5344CB8AC3E}">
        <p14:creationId xmlns:p14="http://schemas.microsoft.com/office/powerpoint/2010/main" val="1250084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1"/>
          <p:cNvSpPr txBox="1">
            <a:spLocks/>
          </p:cNvSpPr>
          <p:nvPr/>
        </p:nvSpPr>
        <p:spPr>
          <a:xfrm>
            <a:off x="3923488" y="2032231"/>
            <a:ext cx="434502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An Historical Perspective on Today’s Trade War</a:t>
            </a:r>
            <a:endParaRPr lang="en-GB" sz="3600" dirty="0">
              <a:solidFill>
                <a:srgbClr val="0066CC"/>
              </a:solidFill>
            </a:endParaRPr>
          </a:p>
        </p:txBody>
      </p:sp>
      <p:sp>
        <p:nvSpPr>
          <p:cNvPr id="3" name="Rectangle 2"/>
          <p:cNvSpPr/>
          <p:nvPr/>
        </p:nvSpPr>
        <p:spPr>
          <a:xfrm>
            <a:off x="3048000" y="3105835"/>
            <a:ext cx="6096000" cy="646331"/>
          </a:xfrm>
          <a:prstGeom prst="rect">
            <a:avLst/>
          </a:prstGeom>
        </p:spPr>
        <p:txBody>
          <a:bodyPr>
            <a:spAutoFit/>
          </a:bodyPr>
          <a:lstStyle/>
          <a:p>
            <a:br>
              <a:rPr lang="en-US" dirty="0"/>
            </a:br>
            <a:endParaRPr lang="en-US" dirty="0"/>
          </a:p>
        </p:txBody>
      </p:sp>
      <p:sp>
        <p:nvSpPr>
          <p:cNvPr id="4" name="Rectangle 3"/>
          <p:cNvSpPr/>
          <p:nvPr/>
        </p:nvSpPr>
        <p:spPr>
          <a:xfrm>
            <a:off x="3048000" y="3105835"/>
            <a:ext cx="6096000" cy="646331"/>
          </a:xfrm>
          <a:prstGeom prst="rect">
            <a:avLst/>
          </a:prstGeom>
        </p:spPr>
        <p:txBody>
          <a:bodyPr>
            <a:spAutoFit/>
          </a:bodyPr>
          <a:lstStyle/>
          <a:p>
            <a:br>
              <a:rPr lang="en-US" dirty="0"/>
            </a:br>
            <a:endParaRPr lang="en-US" dirty="0"/>
          </a:p>
        </p:txBody>
      </p:sp>
      <p:sp>
        <p:nvSpPr>
          <p:cNvPr id="5" name="Rectangle 4"/>
          <p:cNvSpPr/>
          <p:nvPr/>
        </p:nvSpPr>
        <p:spPr>
          <a:xfrm>
            <a:off x="3048000" y="3105835"/>
            <a:ext cx="6096000" cy="646331"/>
          </a:xfrm>
          <a:prstGeom prst="rect">
            <a:avLst/>
          </a:prstGeom>
        </p:spPr>
        <p:txBody>
          <a:bodyPr>
            <a:spAutoFit/>
          </a:bodyPr>
          <a:lstStyle/>
          <a:p>
            <a:br>
              <a:rPr lang="en-US" dirty="0"/>
            </a:br>
            <a:endParaRPr lang="en-US" dirty="0"/>
          </a:p>
        </p:txBody>
      </p:sp>
      <p:pic>
        <p:nvPicPr>
          <p:cNvPr id="6" name="Picture 5" descr="A monkey holding a chainsaw on top of a truck&#10;&#10;AI-generated content may be incorrect.">
            <a:extLst>
              <a:ext uri="{FF2B5EF4-FFF2-40B4-BE49-F238E27FC236}">
                <a16:creationId xmlns:a16="http://schemas.microsoft.com/office/drawing/2014/main" id="{2F34B5FD-DFE2-7C09-ECEC-8AEC9C324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69" y="102993"/>
            <a:ext cx="3537362" cy="3537362"/>
          </a:xfrm>
          <a:prstGeom prst="rect">
            <a:avLst/>
          </a:prstGeom>
        </p:spPr>
      </p:pic>
      <p:pic>
        <p:nvPicPr>
          <p:cNvPr id="8" name="Picture 7" descr="A person in a suit and tie holding a light up on a table&#10;&#10;AI-generated content may be incorrect.">
            <a:extLst>
              <a:ext uri="{FF2B5EF4-FFF2-40B4-BE49-F238E27FC236}">
                <a16:creationId xmlns:a16="http://schemas.microsoft.com/office/drawing/2014/main" id="{E566B98C-C723-54C6-524F-27CBE3445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4205" y="3211995"/>
            <a:ext cx="3537362" cy="3537362"/>
          </a:xfrm>
          <a:prstGeom prst="rect">
            <a:avLst/>
          </a:prstGeom>
        </p:spPr>
      </p:pic>
      <p:sp>
        <p:nvSpPr>
          <p:cNvPr id="9" name="Subtitle 1">
            <a:extLst>
              <a:ext uri="{FF2B5EF4-FFF2-40B4-BE49-F238E27FC236}">
                <a16:creationId xmlns:a16="http://schemas.microsoft.com/office/drawing/2014/main" id="{9860F81F-4878-C63A-F08E-B640E29BAF0D}"/>
              </a:ext>
            </a:extLst>
          </p:cNvPr>
          <p:cNvSpPr txBox="1">
            <a:spLocks/>
          </p:cNvSpPr>
          <p:nvPr/>
        </p:nvSpPr>
        <p:spPr>
          <a:xfrm>
            <a:off x="-320452" y="5330382"/>
            <a:ext cx="4345023"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2800" b="1" dirty="0">
                <a:solidFill>
                  <a:srgbClr val="0066CC"/>
                </a:solidFill>
              </a:rPr>
              <a:t>Craig VanGrasstek</a:t>
            </a:r>
            <a:endParaRPr lang="en-GB" dirty="0">
              <a:solidFill>
                <a:srgbClr val="0066CC"/>
              </a:solidFill>
            </a:endParaRPr>
          </a:p>
        </p:txBody>
      </p:sp>
      <p:sp>
        <p:nvSpPr>
          <p:cNvPr id="10" name="Subtitle 1">
            <a:extLst>
              <a:ext uri="{FF2B5EF4-FFF2-40B4-BE49-F238E27FC236}">
                <a16:creationId xmlns:a16="http://schemas.microsoft.com/office/drawing/2014/main" id="{19974F2F-E064-FCFA-D200-316511BDAAA2}"/>
              </a:ext>
            </a:extLst>
          </p:cNvPr>
          <p:cNvSpPr txBox="1">
            <a:spLocks/>
          </p:cNvSpPr>
          <p:nvPr/>
        </p:nvSpPr>
        <p:spPr>
          <a:xfrm>
            <a:off x="9241276" y="736128"/>
            <a:ext cx="239949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2800" b="1" dirty="0">
                <a:solidFill>
                  <a:srgbClr val="0066CC"/>
                </a:solidFill>
              </a:rPr>
              <a:t>April 22, 2025</a:t>
            </a:r>
            <a:endParaRPr lang="en-GB" dirty="0">
              <a:solidFill>
                <a:srgbClr val="0066CC"/>
              </a:solidFill>
            </a:endParaRPr>
          </a:p>
        </p:txBody>
      </p:sp>
      <p:pic>
        <p:nvPicPr>
          <p:cNvPr id="20" name="Picture 19" descr="A monkey holding a chainsaw in a shipping container&#10;&#10;AI-generated content may be incorrect.">
            <a:extLst>
              <a:ext uri="{FF2B5EF4-FFF2-40B4-BE49-F238E27FC236}">
                <a16:creationId xmlns:a16="http://schemas.microsoft.com/office/drawing/2014/main" id="{BDF33EA3-DB9C-6540-06FC-10584DC98B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54" y="102993"/>
            <a:ext cx="3558277" cy="3558277"/>
          </a:xfrm>
          <a:prstGeom prst="rect">
            <a:avLst/>
          </a:prstGeom>
        </p:spPr>
      </p:pic>
      <p:pic>
        <p:nvPicPr>
          <p:cNvPr id="13" name="Picture 12" descr="A person holding a bottle of wine&#10;&#10;AI-generated content may be incorrect.">
            <a:extLst>
              <a:ext uri="{FF2B5EF4-FFF2-40B4-BE49-F238E27FC236}">
                <a16:creationId xmlns:a16="http://schemas.microsoft.com/office/drawing/2014/main" id="{B72AC51F-8077-8E27-5EC7-48D7275F9A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4205" y="3211995"/>
            <a:ext cx="3537362" cy="3537362"/>
          </a:xfrm>
          <a:prstGeom prst="rect">
            <a:avLst/>
          </a:prstGeom>
        </p:spPr>
      </p:pic>
      <p:sp>
        <p:nvSpPr>
          <p:cNvPr id="7" name="Subtitle 1">
            <a:extLst>
              <a:ext uri="{FF2B5EF4-FFF2-40B4-BE49-F238E27FC236}">
                <a16:creationId xmlns:a16="http://schemas.microsoft.com/office/drawing/2014/main" id="{A270C0BC-ABF3-5987-B4DC-33F366BFC6C0}"/>
              </a:ext>
            </a:extLst>
          </p:cNvPr>
          <p:cNvSpPr txBox="1">
            <a:spLocks/>
          </p:cNvSpPr>
          <p:nvPr/>
        </p:nvSpPr>
        <p:spPr>
          <a:xfrm>
            <a:off x="107269" y="6626485"/>
            <a:ext cx="4345023" cy="43648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Aft>
                <a:spcPts val="600"/>
              </a:spcAft>
            </a:pPr>
            <a:r>
              <a:rPr lang="en-US" sz="1100" i="1" dirty="0">
                <a:solidFill>
                  <a:srgbClr val="0066CC"/>
                </a:solidFill>
              </a:rPr>
              <a:t>Contents © 2025 Craig VanGrasstek</a:t>
            </a:r>
            <a:endParaRPr lang="en-GB" sz="1000" i="1" dirty="0">
              <a:solidFill>
                <a:srgbClr val="0066CC"/>
              </a:solidFill>
            </a:endParaRPr>
          </a:p>
        </p:txBody>
      </p:sp>
    </p:spTree>
    <p:extLst>
      <p:ext uri="{BB962C8B-B14F-4D97-AF65-F5344CB8AC3E}">
        <p14:creationId xmlns:p14="http://schemas.microsoft.com/office/powerpoint/2010/main" val="18721541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63543-6DF2-50F2-2FA9-EB7785721591}"/>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02EADFD1-5F7E-F595-F850-ADE999D469BF}"/>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A83B4F9D-EFB3-CEA2-EA9A-C258D888D359}"/>
              </a:ext>
            </a:extLst>
          </p:cNvPr>
          <p:cNvSpPr/>
          <p:nvPr/>
        </p:nvSpPr>
        <p:spPr>
          <a:xfrm>
            <a:off x="7391400" y="1562711"/>
            <a:ext cx="4800600" cy="528984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D04DCFBB-9366-3C3D-10CB-8D9CB46CC7AA}"/>
              </a:ext>
            </a:extLst>
          </p:cNvPr>
          <p:cNvSpPr>
            <a:spLocks noChangeArrowheads="1"/>
          </p:cNvSpPr>
          <p:nvPr/>
        </p:nvSpPr>
        <p:spPr bwMode="auto">
          <a:xfrm>
            <a:off x="2361322" y="1876369"/>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a:extLst>
              <a:ext uri="{FF2B5EF4-FFF2-40B4-BE49-F238E27FC236}">
                <a16:creationId xmlns:a16="http://schemas.microsoft.com/office/drawing/2014/main" id="{904DA1EA-37F6-3F5E-BE20-94857949944E}"/>
              </a:ext>
            </a:extLst>
          </p:cNvPr>
          <p:cNvSpPr>
            <a:spLocks noChangeArrowheads="1"/>
          </p:cNvSpPr>
          <p:nvPr/>
        </p:nvSpPr>
        <p:spPr bwMode="auto">
          <a:xfrm>
            <a:off x="2361322" y="233356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2">
            <a:extLst>
              <a:ext uri="{FF2B5EF4-FFF2-40B4-BE49-F238E27FC236}">
                <a16:creationId xmlns:a16="http://schemas.microsoft.com/office/drawing/2014/main" id="{9B954780-CFC3-8A48-BA1F-3D040340EE0D}"/>
              </a:ext>
            </a:extLst>
          </p:cNvPr>
          <p:cNvSpPr>
            <a:spLocks noChangeArrowheads="1"/>
          </p:cNvSpPr>
          <p:nvPr/>
        </p:nvSpPr>
        <p:spPr bwMode="auto">
          <a:xfrm>
            <a:off x="2361322" y="694366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272AA1DC-7424-DEAB-B778-53250F435362}"/>
              </a:ext>
            </a:extLst>
          </p:cNvPr>
          <p:cNvSpPr txBox="1">
            <a:spLocks noChangeArrowheads="1"/>
          </p:cNvSpPr>
          <p:nvPr/>
        </p:nvSpPr>
        <p:spPr bwMode="auto">
          <a:xfrm>
            <a:off x="7448732" y="1596830"/>
            <a:ext cx="4622233"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3038" indent="-173038">
              <a:spcBef>
                <a:spcPct val="0"/>
              </a:spcBef>
              <a:spcAft>
                <a:spcPts val="600"/>
              </a:spcAft>
            </a:pPr>
            <a:r>
              <a:rPr lang="en-US" altLang="en-US" sz="1800" dirty="0">
                <a:solidFill>
                  <a:schemeClr val="accent1">
                    <a:lumMod val="50000"/>
                  </a:schemeClr>
                </a:solidFill>
              </a:rPr>
              <a:t>Their low levels of market exposure ensure that both China and the United States can “take a punch” and keep up this fight as long as their domestic politics permit</a:t>
            </a:r>
          </a:p>
          <a:p>
            <a:pPr marL="173038" indent="-173038">
              <a:spcBef>
                <a:spcPct val="0"/>
              </a:spcBef>
              <a:spcAft>
                <a:spcPts val="600"/>
              </a:spcAft>
            </a:pPr>
            <a:r>
              <a:rPr lang="en-US" altLang="en-US" sz="1800" dirty="0">
                <a:solidFill>
                  <a:schemeClr val="accent1">
                    <a:lumMod val="50000"/>
                  </a:schemeClr>
                </a:solidFill>
              </a:rPr>
              <a:t>The combined market power of China and the United States is as large as the combined economies of Africa and the Middle East</a:t>
            </a:r>
          </a:p>
          <a:p>
            <a:pPr marL="173038" indent="-173038">
              <a:spcBef>
                <a:spcPct val="0"/>
              </a:spcBef>
              <a:spcAft>
                <a:spcPts val="600"/>
              </a:spcAft>
            </a:pPr>
            <a:r>
              <a:rPr lang="en-US" altLang="en-US" sz="1800" dirty="0">
                <a:solidFill>
                  <a:schemeClr val="accent1">
                    <a:lumMod val="50000"/>
                  </a:schemeClr>
                </a:solidFill>
              </a:rPr>
              <a:t>Germany is the only remaining commercial great power, and its E.U. membership is at least as much a constraint as a force-multiplier in its capacity to act</a:t>
            </a:r>
          </a:p>
          <a:p>
            <a:pPr marL="173038" indent="-173038">
              <a:spcBef>
                <a:spcPct val="0"/>
              </a:spcBef>
              <a:spcAft>
                <a:spcPts val="600"/>
              </a:spcAft>
            </a:pPr>
            <a:r>
              <a:rPr lang="en-US" altLang="en-US" sz="1800" dirty="0">
                <a:solidFill>
                  <a:schemeClr val="accent1">
                    <a:lumMod val="50000"/>
                  </a:schemeClr>
                </a:solidFill>
              </a:rPr>
              <a:t>All other great powers (global and regional) have below-average levels of interest in trade</a:t>
            </a:r>
          </a:p>
          <a:p>
            <a:pPr marL="173038" indent="-173038">
              <a:spcBef>
                <a:spcPct val="0"/>
              </a:spcBef>
              <a:spcAft>
                <a:spcPts val="600"/>
              </a:spcAft>
            </a:pPr>
            <a:r>
              <a:rPr lang="en-US" altLang="en-US" sz="1800" dirty="0">
                <a:solidFill>
                  <a:schemeClr val="accent1">
                    <a:lumMod val="50000"/>
                  </a:schemeClr>
                </a:solidFill>
              </a:rPr>
              <a:t>All these powers devote more political capital to negotiating discriminatory agreements, or prosecuting trade wars, than to revival of a moribund multilateral system</a:t>
            </a:r>
          </a:p>
          <a:p>
            <a:pPr marL="173038" indent="-173038">
              <a:spcBef>
                <a:spcPct val="0"/>
              </a:spcBef>
              <a:spcAft>
                <a:spcPts val="600"/>
              </a:spcAft>
            </a:pPr>
            <a:endParaRPr lang="en-US" altLang="en-US" sz="1800" dirty="0">
              <a:solidFill>
                <a:schemeClr val="accent1">
                  <a:lumMod val="50000"/>
                </a:schemeClr>
              </a:solidFill>
            </a:endParaRPr>
          </a:p>
          <a:p>
            <a:pPr>
              <a:spcBef>
                <a:spcPct val="0"/>
              </a:spcBef>
              <a:spcAft>
                <a:spcPts val="1200"/>
              </a:spcAft>
              <a:buNone/>
            </a:pPr>
            <a:endParaRPr lang="en-US" altLang="en-US" sz="3400" dirty="0">
              <a:solidFill>
                <a:schemeClr val="accent1">
                  <a:lumMod val="50000"/>
                </a:schemeClr>
              </a:solidFill>
            </a:endParaRPr>
          </a:p>
        </p:txBody>
      </p:sp>
      <p:sp>
        <p:nvSpPr>
          <p:cNvPr id="3" name="Rectangle 2">
            <a:extLst>
              <a:ext uri="{FF2B5EF4-FFF2-40B4-BE49-F238E27FC236}">
                <a16:creationId xmlns:a16="http://schemas.microsoft.com/office/drawing/2014/main" id="{838E4938-48B6-B14A-1434-5E30A7A931FB}"/>
              </a:ext>
            </a:extLst>
          </p:cNvPr>
          <p:cNvSpPr/>
          <p:nvPr/>
        </p:nvSpPr>
        <p:spPr>
          <a:xfrm>
            <a:off x="4776621" y="923904"/>
            <a:ext cx="2212464" cy="2471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9CBA483-1E97-29BE-0C25-A1A9263519E4}"/>
              </a:ext>
            </a:extLst>
          </p:cNvPr>
          <p:cNvSpPr/>
          <p:nvPr/>
        </p:nvSpPr>
        <p:spPr>
          <a:xfrm>
            <a:off x="2027027" y="3778540"/>
            <a:ext cx="2206070" cy="162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5313E8FD-EEFD-4CB6-AF5F-CCEECD4BE68C}"/>
              </a:ext>
            </a:extLst>
          </p:cNvPr>
          <p:cNvSpPr txBox="1">
            <a:spLocks noChangeArrowheads="1"/>
          </p:cNvSpPr>
          <p:nvPr/>
        </p:nvSpPr>
        <p:spPr>
          <a:xfrm>
            <a:off x="0" y="96816"/>
            <a:ext cx="1219199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kern="0" dirty="0">
                <a:solidFill>
                  <a:schemeClr val="accent5">
                    <a:lumMod val="75000"/>
                  </a:schemeClr>
                </a:solidFill>
                <a:latin typeface="Calibri" panose="020F0502020204030204" pitchFamily="34" charset="0"/>
              </a:rPr>
              <a:t>Today’s World Pits Two Political Great Powers Against One Another</a:t>
            </a:r>
          </a:p>
        </p:txBody>
      </p:sp>
      <p:pic>
        <p:nvPicPr>
          <p:cNvPr id="8" name="Picture 7">
            <a:extLst>
              <a:ext uri="{FF2B5EF4-FFF2-40B4-BE49-F238E27FC236}">
                <a16:creationId xmlns:a16="http://schemas.microsoft.com/office/drawing/2014/main" id="{FDEAD279-A751-83FF-F865-9D2A2F113412}"/>
              </a:ext>
            </a:extLst>
          </p:cNvPr>
          <p:cNvPicPr>
            <a:picLocks noChangeAspect="1"/>
          </p:cNvPicPr>
          <p:nvPr/>
        </p:nvPicPr>
        <p:blipFill>
          <a:blip r:embed="rId3"/>
          <a:stretch>
            <a:fillRect/>
          </a:stretch>
        </p:blipFill>
        <p:spPr>
          <a:xfrm>
            <a:off x="167305" y="740001"/>
            <a:ext cx="6500748" cy="6117999"/>
          </a:xfrm>
          <a:prstGeom prst="rect">
            <a:avLst/>
          </a:prstGeom>
        </p:spPr>
      </p:pic>
    </p:spTree>
    <p:extLst>
      <p:ext uri="{BB962C8B-B14F-4D97-AF65-F5344CB8AC3E}">
        <p14:creationId xmlns:p14="http://schemas.microsoft.com/office/powerpoint/2010/main" val="2394329206"/>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6CDB-28E0-91B9-167F-E252FB7F2FD6}"/>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6861162D-82B7-9038-BB24-4B7CAEFB4D5E}"/>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91CF4EF7-4A3C-E2F1-573B-B85E2FDFA4ED}"/>
              </a:ext>
            </a:extLst>
          </p:cNvPr>
          <p:cNvSpPr/>
          <p:nvPr/>
        </p:nvSpPr>
        <p:spPr>
          <a:xfrm>
            <a:off x="7391400" y="1562711"/>
            <a:ext cx="4800600" cy="5289845"/>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B6B5AAB-FCC3-FA98-7A5B-6E667CD744F8}"/>
              </a:ext>
            </a:extLst>
          </p:cNvPr>
          <p:cNvSpPr>
            <a:spLocks noChangeArrowheads="1"/>
          </p:cNvSpPr>
          <p:nvPr/>
        </p:nvSpPr>
        <p:spPr bwMode="auto">
          <a:xfrm>
            <a:off x="2361322" y="1876369"/>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a:extLst>
              <a:ext uri="{FF2B5EF4-FFF2-40B4-BE49-F238E27FC236}">
                <a16:creationId xmlns:a16="http://schemas.microsoft.com/office/drawing/2014/main" id="{B3E1D394-C1FD-9409-EA60-4252CD12EA36}"/>
              </a:ext>
            </a:extLst>
          </p:cNvPr>
          <p:cNvSpPr>
            <a:spLocks noChangeArrowheads="1"/>
          </p:cNvSpPr>
          <p:nvPr/>
        </p:nvSpPr>
        <p:spPr bwMode="auto">
          <a:xfrm>
            <a:off x="2361322" y="233356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2">
            <a:extLst>
              <a:ext uri="{FF2B5EF4-FFF2-40B4-BE49-F238E27FC236}">
                <a16:creationId xmlns:a16="http://schemas.microsoft.com/office/drawing/2014/main" id="{641F3D61-3E5E-07CC-3AD1-E591E5DCF737}"/>
              </a:ext>
            </a:extLst>
          </p:cNvPr>
          <p:cNvSpPr>
            <a:spLocks noChangeArrowheads="1"/>
          </p:cNvSpPr>
          <p:nvPr/>
        </p:nvSpPr>
        <p:spPr bwMode="auto">
          <a:xfrm>
            <a:off x="2361322" y="694366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75C31BF0-8EDC-0963-F30D-66556BEDF3BF}"/>
              </a:ext>
            </a:extLst>
          </p:cNvPr>
          <p:cNvPicPr>
            <a:picLocks noChangeAspect="1"/>
          </p:cNvPicPr>
          <p:nvPr/>
        </p:nvPicPr>
        <p:blipFill>
          <a:blip r:embed="rId3"/>
          <a:stretch>
            <a:fillRect/>
          </a:stretch>
        </p:blipFill>
        <p:spPr>
          <a:xfrm>
            <a:off x="121036" y="889022"/>
            <a:ext cx="7124398" cy="6071281"/>
          </a:xfrm>
          <a:prstGeom prst="rect">
            <a:avLst/>
          </a:prstGeom>
        </p:spPr>
      </p:pic>
      <p:sp>
        <p:nvSpPr>
          <p:cNvPr id="7" name="TextBox 6">
            <a:extLst>
              <a:ext uri="{FF2B5EF4-FFF2-40B4-BE49-F238E27FC236}">
                <a16:creationId xmlns:a16="http://schemas.microsoft.com/office/drawing/2014/main" id="{B37A75C2-31F0-FA72-A54B-4AC721014253}"/>
              </a:ext>
            </a:extLst>
          </p:cNvPr>
          <p:cNvSpPr txBox="1">
            <a:spLocks noChangeArrowheads="1"/>
          </p:cNvSpPr>
          <p:nvPr/>
        </p:nvSpPr>
        <p:spPr bwMode="auto">
          <a:xfrm>
            <a:off x="7448732" y="1596830"/>
            <a:ext cx="4622233"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73038" indent="-173038">
              <a:spcBef>
                <a:spcPct val="0"/>
              </a:spcBef>
              <a:spcAft>
                <a:spcPts val="600"/>
              </a:spcAft>
            </a:pPr>
            <a:r>
              <a:rPr lang="en-US" altLang="en-US" sz="1800" dirty="0">
                <a:solidFill>
                  <a:schemeClr val="accent1">
                    <a:lumMod val="50000"/>
                  </a:schemeClr>
                </a:solidFill>
              </a:rPr>
              <a:t>During the Cultural Revolution (1966-1976) China was disengaged</a:t>
            </a:r>
          </a:p>
          <a:p>
            <a:pPr marL="173038" indent="-173038">
              <a:spcBef>
                <a:spcPct val="0"/>
              </a:spcBef>
              <a:spcAft>
                <a:spcPts val="600"/>
              </a:spcAft>
            </a:pPr>
            <a:r>
              <a:rPr lang="en-US" altLang="en-US" sz="1800" dirty="0">
                <a:solidFill>
                  <a:schemeClr val="accent1">
                    <a:lumMod val="50000"/>
                  </a:schemeClr>
                </a:solidFill>
              </a:rPr>
              <a:t>From the 1990s until about 2005, China was on track to become a commercial great power, which (unlike the German challenge to Britain) the United States supported</a:t>
            </a:r>
          </a:p>
          <a:p>
            <a:pPr marL="173038" indent="-173038">
              <a:spcBef>
                <a:spcPct val="0"/>
              </a:spcBef>
              <a:spcAft>
                <a:spcPts val="600"/>
              </a:spcAft>
            </a:pPr>
            <a:r>
              <a:rPr lang="en-US" altLang="en-US" sz="1800" dirty="0">
                <a:solidFill>
                  <a:schemeClr val="accent1">
                    <a:lumMod val="50000"/>
                  </a:schemeClr>
                </a:solidFill>
              </a:rPr>
              <a:t>Starting with the 11</a:t>
            </a:r>
            <a:r>
              <a:rPr lang="en-US" altLang="en-US" sz="1800" baseline="30000" dirty="0">
                <a:solidFill>
                  <a:schemeClr val="accent1">
                    <a:lumMod val="50000"/>
                  </a:schemeClr>
                </a:solidFill>
              </a:rPr>
              <a:t>th</a:t>
            </a:r>
            <a:r>
              <a:rPr lang="en-US" altLang="en-US" sz="1800" dirty="0">
                <a:solidFill>
                  <a:schemeClr val="accent1">
                    <a:lumMod val="50000"/>
                  </a:schemeClr>
                </a:solidFill>
              </a:rPr>
              <a:t> Five Year Plan (2006-2010), China prioritized domestic over export-led growth</a:t>
            </a:r>
          </a:p>
          <a:p>
            <a:pPr marL="173038" indent="-173038">
              <a:spcBef>
                <a:spcPct val="0"/>
              </a:spcBef>
              <a:spcAft>
                <a:spcPts val="600"/>
              </a:spcAft>
            </a:pPr>
            <a:r>
              <a:rPr lang="en-US" altLang="en-US" sz="1800" dirty="0">
                <a:solidFill>
                  <a:schemeClr val="accent1">
                    <a:lumMod val="50000"/>
                  </a:schemeClr>
                </a:solidFill>
              </a:rPr>
              <a:t>Even though China’s market power continued to increase, its market exposure decreased</a:t>
            </a:r>
          </a:p>
          <a:p>
            <a:pPr marL="173038" indent="-173038">
              <a:spcBef>
                <a:spcPct val="0"/>
              </a:spcBef>
              <a:spcAft>
                <a:spcPts val="600"/>
              </a:spcAft>
            </a:pPr>
            <a:r>
              <a:rPr lang="en-US" altLang="en-US" sz="1800" dirty="0">
                <a:solidFill>
                  <a:schemeClr val="accent1">
                    <a:lumMod val="50000"/>
                  </a:schemeClr>
                </a:solidFill>
              </a:rPr>
              <a:t>China now rivals the United States not just in size but in type (political great power)</a:t>
            </a:r>
          </a:p>
          <a:p>
            <a:pPr marL="173038" indent="-173038">
              <a:spcBef>
                <a:spcPct val="0"/>
              </a:spcBef>
              <a:spcAft>
                <a:spcPts val="600"/>
              </a:spcAft>
            </a:pPr>
            <a:r>
              <a:rPr lang="en-US" altLang="en-US" sz="1800" dirty="0">
                <a:solidFill>
                  <a:schemeClr val="accent1">
                    <a:lumMod val="50000"/>
                  </a:schemeClr>
                </a:solidFill>
              </a:rPr>
              <a:t>Both states are well-positioned to use trade policy as an instrument of foreign policy</a:t>
            </a:r>
          </a:p>
          <a:p>
            <a:pPr marL="173038" indent="-173038">
              <a:spcBef>
                <a:spcPct val="0"/>
              </a:spcBef>
              <a:spcAft>
                <a:spcPts val="600"/>
              </a:spcAft>
            </a:pPr>
            <a:r>
              <a:rPr lang="en-US" altLang="en-US" sz="1800" dirty="0">
                <a:solidFill>
                  <a:schemeClr val="accent1">
                    <a:lumMod val="50000"/>
                  </a:schemeClr>
                </a:solidFill>
              </a:rPr>
              <a:t>All of this preceded Trump, but is vastly accelerated by him</a:t>
            </a:r>
          </a:p>
          <a:p>
            <a:pPr>
              <a:spcBef>
                <a:spcPct val="0"/>
              </a:spcBef>
              <a:spcAft>
                <a:spcPts val="1200"/>
              </a:spcAft>
              <a:buNone/>
            </a:pPr>
            <a:endParaRPr lang="en-US" altLang="en-US" sz="3400" dirty="0">
              <a:solidFill>
                <a:schemeClr val="accent1">
                  <a:lumMod val="50000"/>
                </a:schemeClr>
              </a:solidFill>
            </a:endParaRPr>
          </a:p>
        </p:txBody>
      </p:sp>
      <p:sp>
        <p:nvSpPr>
          <p:cNvPr id="3" name="Rectangle 2">
            <a:extLst>
              <a:ext uri="{FF2B5EF4-FFF2-40B4-BE49-F238E27FC236}">
                <a16:creationId xmlns:a16="http://schemas.microsoft.com/office/drawing/2014/main" id="{3CDB4760-3652-3E22-0D2F-9902316E9A63}"/>
              </a:ext>
            </a:extLst>
          </p:cNvPr>
          <p:cNvSpPr/>
          <p:nvPr/>
        </p:nvSpPr>
        <p:spPr>
          <a:xfrm>
            <a:off x="4776621" y="923904"/>
            <a:ext cx="2212464" cy="24717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2B9108-0315-D926-48D1-06E946E47A56}"/>
              </a:ext>
            </a:extLst>
          </p:cNvPr>
          <p:cNvSpPr/>
          <p:nvPr/>
        </p:nvSpPr>
        <p:spPr>
          <a:xfrm>
            <a:off x="2027027" y="3778540"/>
            <a:ext cx="2206070" cy="16290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037C55FF-0445-1F88-419E-9E371A2A55D5}"/>
              </a:ext>
            </a:extLst>
          </p:cNvPr>
          <p:cNvSpPr txBox="1">
            <a:spLocks noChangeArrowheads="1"/>
          </p:cNvSpPr>
          <p:nvPr/>
        </p:nvSpPr>
        <p:spPr>
          <a:xfrm>
            <a:off x="0" y="96816"/>
            <a:ext cx="12191999"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2800" kern="0" dirty="0">
                <a:solidFill>
                  <a:schemeClr val="accent5">
                    <a:lumMod val="75000"/>
                  </a:schemeClr>
                </a:solidFill>
                <a:latin typeface="Calibri" panose="020F0502020204030204" pitchFamily="34" charset="0"/>
              </a:rPr>
              <a:t>It Didn’t Have to Be this Way: Prior to a Pivotal Change in Strategy,</a:t>
            </a:r>
            <a:br>
              <a:rPr lang="en-US" altLang="en-US" sz="2800" kern="0" dirty="0">
                <a:solidFill>
                  <a:schemeClr val="accent5">
                    <a:lumMod val="75000"/>
                  </a:schemeClr>
                </a:solidFill>
                <a:latin typeface="Calibri" panose="020F0502020204030204" pitchFamily="34" charset="0"/>
              </a:rPr>
            </a:br>
            <a:r>
              <a:rPr lang="en-US" altLang="en-US" sz="2800" kern="0" dirty="0">
                <a:solidFill>
                  <a:schemeClr val="accent5">
                    <a:lumMod val="75000"/>
                  </a:schemeClr>
                </a:solidFill>
                <a:latin typeface="Calibri" panose="020F0502020204030204" pitchFamily="34" charset="0"/>
              </a:rPr>
              <a:t>China Was on the Way to Becoming a Commercial Great Power </a:t>
            </a:r>
          </a:p>
        </p:txBody>
      </p:sp>
    </p:spTree>
    <p:extLst>
      <p:ext uri="{BB962C8B-B14F-4D97-AF65-F5344CB8AC3E}">
        <p14:creationId xmlns:p14="http://schemas.microsoft.com/office/powerpoint/2010/main" val="2062102524"/>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2C18C-47D0-8D90-0A1C-E5CB0C67E784}"/>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A16BAF76-4B7C-CF1C-0463-E26CC63CDFBB}"/>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236951D6-84CF-B621-8B7A-DBE870858CD1}"/>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362CC8F-946E-F433-7BC6-E5F0B69F8E91}"/>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DBAC506-94C9-F80B-BAB9-AFC98329DF47}"/>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1">
            <a:extLst>
              <a:ext uri="{FF2B5EF4-FFF2-40B4-BE49-F238E27FC236}">
                <a16:creationId xmlns:a16="http://schemas.microsoft.com/office/drawing/2014/main" id="{230ECB9A-2946-C91B-BF30-06558B4085CA}"/>
              </a:ext>
            </a:extLst>
          </p:cNvPr>
          <p:cNvSpPr txBox="1">
            <a:spLocks/>
          </p:cNvSpPr>
          <p:nvPr/>
        </p:nvSpPr>
        <p:spPr>
          <a:xfrm>
            <a:off x="6017" y="408563"/>
            <a:ext cx="12192000" cy="2783852"/>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i="1" dirty="0">
                <a:solidFill>
                  <a:srgbClr val="0066CC"/>
                </a:solidFill>
              </a:rPr>
              <a:t>Thank You</a:t>
            </a:r>
            <a:endParaRPr lang="en-GB" sz="3600" i="1" dirty="0">
              <a:solidFill>
                <a:srgbClr val="0066CC"/>
              </a:solidFill>
            </a:endParaRPr>
          </a:p>
        </p:txBody>
      </p:sp>
      <p:pic>
        <p:nvPicPr>
          <p:cNvPr id="26" name="Picture 25" descr="A monkey holding a chainsaw&#10;&#10;AI-generated content may be incorrect.">
            <a:extLst>
              <a:ext uri="{FF2B5EF4-FFF2-40B4-BE49-F238E27FC236}">
                <a16:creationId xmlns:a16="http://schemas.microsoft.com/office/drawing/2014/main" id="{5205EA32-42FA-4EB7-A160-036C9ADB1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7440" y="2076575"/>
            <a:ext cx="3377119" cy="3377119"/>
          </a:xfrm>
          <a:prstGeom prst="rect">
            <a:avLst/>
          </a:prstGeom>
        </p:spPr>
      </p:pic>
    </p:spTree>
    <p:extLst>
      <p:ext uri="{BB962C8B-B14F-4D97-AF65-F5344CB8AC3E}">
        <p14:creationId xmlns:p14="http://schemas.microsoft.com/office/powerpoint/2010/main" val="220834323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7EBB0-014C-8064-ACBE-6160BE3B9C9A}"/>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32931B12-A081-6764-EE09-7E38C7076425}"/>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37554557-B25A-B15A-F0D1-C20E9F34C2C3}"/>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EBAAA96-987A-3FA5-33E3-4907F3C8640E}"/>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DBDB086-95F4-A2B5-85CD-E2F55A6876D2}"/>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51966CBE-242D-07F4-7F26-2050AD66D622}"/>
              </a:ext>
            </a:extLst>
          </p:cNvPr>
          <p:cNvSpPr txBox="1">
            <a:spLocks noChangeArrowheads="1"/>
          </p:cNvSpPr>
          <p:nvPr/>
        </p:nvSpPr>
        <p:spPr>
          <a:xfrm>
            <a:off x="1" y="128131"/>
            <a:ext cx="12146604"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Sequence of My Argument</a:t>
            </a:r>
          </a:p>
        </p:txBody>
      </p:sp>
      <p:sp>
        <p:nvSpPr>
          <p:cNvPr id="10" name="TextBox 9">
            <a:extLst>
              <a:ext uri="{FF2B5EF4-FFF2-40B4-BE49-F238E27FC236}">
                <a16:creationId xmlns:a16="http://schemas.microsoft.com/office/drawing/2014/main" id="{B93063CC-2069-2B7B-B3B1-55DE21852371}"/>
              </a:ext>
            </a:extLst>
          </p:cNvPr>
          <p:cNvSpPr txBox="1">
            <a:spLocks noChangeArrowheads="1"/>
          </p:cNvSpPr>
          <p:nvPr/>
        </p:nvSpPr>
        <p:spPr bwMode="auto">
          <a:xfrm>
            <a:off x="402079" y="899792"/>
            <a:ext cx="11498374" cy="683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3600" dirty="0">
                <a:solidFill>
                  <a:schemeClr val="accent1">
                    <a:lumMod val="50000"/>
                  </a:schemeClr>
                </a:solidFill>
              </a:rPr>
              <a:t>The trade war now underway has its historical roots in:</a:t>
            </a:r>
          </a:p>
          <a:p>
            <a:pPr marL="514350" indent="-514350">
              <a:spcBef>
                <a:spcPct val="0"/>
              </a:spcBef>
              <a:spcAft>
                <a:spcPts val="1200"/>
              </a:spcAft>
              <a:buFont typeface="+mj-lt"/>
              <a:buAutoNum type="arabicPeriod"/>
            </a:pPr>
            <a:r>
              <a:rPr lang="en-US" altLang="en-US" sz="3600" dirty="0">
                <a:solidFill>
                  <a:schemeClr val="accent1">
                    <a:lumMod val="50000"/>
                  </a:schemeClr>
                </a:solidFill>
              </a:rPr>
              <a:t>The 17</a:t>
            </a:r>
            <a:r>
              <a:rPr lang="en-US" altLang="en-US" sz="3600" baseline="30000" dirty="0">
                <a:solidFill>
                  <a:schemeClr val="accent1">
                    <a:lumMod val="50000"/>
                  </a:schemeClr>
                </a:solidFill>
              </a:rPr>
              <a:t>th</a:t>
            </a:r>
            <a:r>
              <a:rPr lang="en-US" altLang="en-US" sz="3600" dirty="0">
                <a:solidFill>
                  <a:schemeClr val="accent1">
                    <a:lumMod val="50000"/>
                  </a:schemeClr>
                </a:solidFill>
              </a:rPr>
              <a:t> Century for the underlying economic theory (Mercantilism), and the legal/diplomatic is based on</a:t>
            </a:r>
          </a:p>
          <a:p>
            <a:pPr marL="514350" indent="-514350">
              <a:spcBef>
                <a:spcPct val="0"/>
              </a:spcBef>
              <a:spcAft>
                <a:spcPts val="1200"/>
              </a:spcAft>
              <a:buFont typeface="+mj-lt"/>
              <a:buAutoNum type="arabicPeriod"/>
            </a:pPr>
            <a:r>
              <a:rPr lang="en-US" altLang="en-US" sz="3600" dirty="0">
                <a:solidFill>
                  <a:schemeClr val="accent1">
                    <a:lumMod val="50000"/>
                  </a:schemeClr>
                </a:solidFill>
              </a:rPr>
              <a:t>The 19</a:t>
            </a:r>
            <a:r>
              <a:rPr lang="en-US" altLang="en-US" sz="3600" baseline="30000" dirty="0">
                <a:solidFill>
                  <a:schemeClr val="accent1">
                    <a:lumMod val="50000"/>
                  </a:schemeClr>
                </a:solidFill>
              </a:rPr>
              <a:t>th</a:t>
            </a:r>
            <a:r>
              <a:rPr lang="en-US" altLang="en-US" sz="3600" dirty="0">
                <a:solidFill>
                  <a:schemeClr val="accent1">
                    <a:lumMod val="50000"/>
                  </a:schemeClr>
                </a:solidFill>
              </a:rPr>
              <a:t> Century practice of unilateralism and a resort to bargaining-tariff tactics (which could ultimately lead to 1930s-style hostile trade blocs), but </a:t>
            </a:r>
          </a:p>
          <a:p>
            <a:pPr marL="514350" indent="-514350">
              <a:spcBef>
                <a:spcPct val="0"/>
              </a:spcBef>
              <a:spcAft>
                <a:spcPts val="1200"/>
              </a:spcAft>
              <a:buFont typeface="+mj-lt"/>
              <a:buAutoNum type="arabicPeriod"/>
            </a:pPr>
            <a:r>
              <a:rPr lang="en-US" altLang="en-US" sz="3600" dirty="0">
                <a:solidFill>
                  <a:schemeClr val="accent1">
                    <a:lumMod val="50000"/>
                  </a:schemeClr>
                </a:solidFill>
              </a:rPr>
              <a:t>The two contenders for hegemony have archetypes that give this trade war the potential to be very prolonged (with respect to China-U.S. if not other confrontations).</a:t>
            </a:r>
          </a:p>
          <a:p>
            <a:pPr>
              <a:spcBef>
                <a:spcPct val="0"/>
              </a:spcBef>
              <a:spcAft>
                <a:spcPts val="1200"/>
              </a:spcAft>
              <a:buNone/>
            </a:pPr>
            <a:endParaRPr lang="en-US" altLang="en-US" dirty="0">
              <a:solidFill>
                <a:schemeClr val="accent1">
                  <a:lumMod val="50000"/>
                </a:schemeClr>
              </a:solidFill>
            </a:endParaRPr>
          </a:p>
          <a:p>
            <a:pPr>
              <a:spcBef>
                <a:spcPct val="0"/>
              </a:spcBef>
              <a:spcAft>
                <a:spcPts val="1200"/>
              </a:spcAft>
              <a:buNone/>
            </a:pPr>
            <a:endParaRPr lang="en-US" altLang="en-US" dirty="0">
              <a:solidFill>
                <a:schemeClr val="accent1">
                  <a:lumMod val="50000"/>
                </a:schemeClr>
              </a:solidFill>
            </a:endParaRPr>
          </a:p>
        </p:txBody>
      </p:sp>
    </p:spTree>
    <p:extLst>
      <p:ext uri="{BB962C8B-B14F-4D97-AF65-F5344CB8AC3E}">
        <p14:creationId xmlns:p14="http://schemas.microsoft.com/office/powerpoint/2010/main" val="74091091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6584-D4F2-C272-3A73-C59B2682A095}"/>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8396773A-671B-B860-E2B4-424EA2EFCE96}"/>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C9772177-9D45-6400-87A5-CC6D3CFD9DDD}"/>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96292EE-CDB5-C4DE-47B7-55C2ADD378E5}"/>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E5EDC0-AFA0-BC8F-A21D-E95D8CD67FB9}"/>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1">
            <a:extLst>
              <a:ext uri="{FF2B5EF4-FFF2-40B4-BE49-F238E27FC236}">
                <a16:creationId xmlns:a16="http://schemas.microsoft.com/office/drawing/2014/main" id="{39E24760-04AB-85D2-1B2B-23347680BDD2}"/>
              </a:ext>
            </a:extLst>
          </p:cNvPr>
          <p:cNvSpPr txBox="1">
            <a:spLocks/>
          </p:cNvSpPr>
          <p:nvPr/>
        </p:nvSpPr>
        <p:spPr>
          <a:xfrm>
            <a:off x="6017" y="1896311"/>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Point 1:</a:t>
            </a:r>
          </a:p>
          <a:p>
            <a:pPr algn="ctr">
              <a:spcAft>
                <a:spcPts val="600"/>
              </a:spcAft>
            </a:pPr>
            <a:r>
              <a:rPr lang="en-US" sz="4400" b="1" dirty="0">
                <a:solidFill>
                  <a:srgbClr val="0066CC"/>
                </a:solidFill>
              </a:rPr>
              <a:t>The Revival of Mercantilism</a:t>
            </a:r>
            <a:endParaRPr lang="en-GB" sz="3600" dirty="0">
              <a:solidFill>
                <a:srgbClr val="0066CC"/>
              </a:solidFill>
            </a:endParaRPr>
          </a:p>
        </p:txBody>
      </p:sp>
    </p:spTree>
    <p:extLst>
      <p:ext uri="{BB962C8B-B14F-4D97-AF65-F5344CB8AC3E}">
        <p14:creationId xmlns:p14="http://schemas.microsoft.com/office/powerpoint/2010/main" val="2549930512"/>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A3084-773D-532F-953D-72C8805471A1}"/>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F95B541E-731C-748E-20E0-8AF79DEA42CC}"/>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F79966F9-2F0D-0D06-4501-A5E18840C931}"/>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F97A6E7-1C16-186A-FECA-82512BECC1EF}"/>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C53F27-5C7E-6E28-ECEF-610B2CB95636}"/>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1">
            <a:extLst>
              <a:ext uri="{FF2B5EF4-FFF2-40B4-BE49-F238E27FC236}">
                <a16:creationId xmlns:a16="http://schemas.microsoft.com/office/drawing/2014/main" id="{087047C3-318E-A216-5E30-052429EA65A7}"/>
              </a:ext>
            </a:extLst>
          </p:cNvPr>
          <p:cNvSpPr txBox="1">
            <a:spLocks/>
          </p:cNvSpPr>
          <p:nvPr/>
        </p:nvSpPr>
        <p:spPr>
          <a:xfrm>
            <a:off x="-97744" y="176539"/>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The Core Mercantilist Principles</a:t>
            </a:r>
            <a:endParaRPr lang="en-GB" sz="3600" dirty="0">
              <a:solidFill>
                <a:srgbClr val="0066CC"/>
              </a:solidFill>
            </a:endParaRPr>
          </a:p>
        </p:txBody>
      </p:sp>
      <p:sp>
        <p:nvSpPr>
          <p:cNvPr id="10" name="TextBox 9">
            <a:extLst>
              <a:ext uri="{FF2B5EF4-FFF2-40B4-BE49-F238E27FC236}">
                <a16:creationId xmlns:a16="http://schemas.microsoft.com/office/drawing/2014/main" id="{40C79671-793C-C02B-36FC-8AA667059984}"/>
              </a:ext>
            </a:extLst>
          </p:cNvPr>
          <p:cNvSpPr txBox="1">
            <a:spLocks noChangeArrowheads="1"/>
          </p:cNvSpPr>
          <p:nvPr/>
        </p:nvSpPr>
        <p:spPr bwMode="auto">
          <a:xfrm>
            <a:off x="528372" y="1265745"/>
            <a:ext cx="11338427"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400" b="1" dirty="0">
                <a:solidFill>
                  <a:schemeClr val="accent1">
                    <a:lumMod val="50000"/>
                  </a:schemeClr>
                </a:solidFill>
              </a:rPr>
              <a:t>Nationalism over Globalism</a:t>
            </a:r>
            <a:r>
              <a:rPr lang="en-US" altLang="en-US" sz="2400" dirty="0">
                <a:solidFill>
                  <a:schemeClr val="accent1">
                    <a:lumMod val="50000"/>
                  </a:schemeClr>
                </a:solidFill>
              </a:rPr>
              <a:t>: A state’s objectives are purely national, and any broader, global goals are to be pursued only to the extent that they serve national purposes.</a:t>
            </a:r>
          </a:p>
          <a:p>
            <a:pPr>
              <a:spcBef>
                <a:spcPct val="0"/>
              </a:spcBef>
              <a:spcAft>
                <a:spcPts val="1200"/>
              </a:spcAft>
              <a:buNone/>
            </a:pPr>
            <a:r>
              <a:rPr lang="en-US" altLang="en-US" sz="2400" b="1" dirty="0">
                <a:solidFill>
                  <a:schemeClr val="accent1">
                    <a:lumMod val="50000"/>
                  </a:schemeClr>
                </a:solidFill>
              </a:rPr>
              <a:t>Power and Wealth</a:t>
            </a:r>
            <a:r>
              <a:rPr lang="en-US" altLang="en-US" sz="2400" dirty="0">
                <a:solidFill>
                  <a:schemeClr val="accent1">
                    <a:lumMod val="50000"/>
                  </a:schemeClr>
                </a:solidFill>
              </a:rPr>
              <a:t>: There is an unbreakable bond between power (the primary objective) and wealth (the principal foundation of that power), both of which are finite, and states should seek to maximize their power by acquiring as much wealth as they can. </a:t>
            </a:r>
          </a:p>
          <a:p>
            <a:pPr>
              <a:spcBef>
                <a:spcPct val="0"/>
              </a:spcBef>
              <a:spcAft>
                <a:spcPts val="1200"/>
              </a:spcAft>
              <a:buNone/>
            </a:pPr>
            <a:r>
              <a:rPr lang="en-US" altLang="en-US" sz="2400" b="1" dirty="0">
                <a:solidFill>
                  <a:schemeClr val="accent1">
                    <a:lumMod val="50000"/>
                  </a:schemeClr>
                </a:solidFill>
              </a:rPr>
              <a:t>Interventionist Instruments</a:t>
            </a:r>
            <a:r>
              <a:rPr lang="en-US" altLang="en-US" sz="2400" dirty="0">
                <a:solidFill>
                  <a:schemeClr val="accent1">
                    <a:lumMod val="50000"/>
                  </a:schemeClr>
                </a:solidFill>
              </a:rPr>
              <a:t>: An active state should employ whatever trade measures or other instruments are best suited to securing national power and wealth, especially by favoring domestic production of essential goods and promoting exports of manufactures. </a:t>
            </a:r>
          </a:p>
          <a:p>
            <a:pPr>
              <a:spcBef>
                <a:spcPct val="0"/>
              </a:spcBef>
              <a:spcAft>
                <a:spcPts val="1200"/>
              </a:spcAft>
              <a:buNone/>
            </a:pPr>
            <a:r>
              <a:rPr lang="en-US" altLang="en-US" sz="2400" b="1" dirty="0">
                <a:solidFill>
                  <a:schemeClr val="accent1">
                    <a:lumMod val="50000"/>
                  </a:schemeClr>
                </a:solidFill>
              </a:rPr>
              <a:t>Adversarial and Asymmetric Relationships</a:t>
            </a:r>
            <a:r>
              <a:rPr lang="en-US" altLang="en-US" sz="2400" dirty="0">
                <a:solidFill>
                  <a:schemeClr val="accent1">
                    <a:lumMod val="50000"/>
                  </a:schemeClr>
                </a:solidFill>
              </a:rPr>
              <a:t>: A state must dominate or be dominated, and should adopt policies to attract and subordinate other states, undermine the adversary and its clients, and dissuade any remaining neutrals from choosing the wrong side. </a:t>
            </a:r>
          </a:p>
          <a:p>
            <a:pPr>
              <a:spcBef>
                <a:spcPct val="0"/>
              </a:spcBef>
              <a:spcAft>
                <a:spcPts val="1200"/>
              </a:spcAft>
              <a:buNone/>
            </a:pPr>
            <a:endParaRPr lang="en-US" altLang="en-US" sz="2400" dirty="0">
              <a:solidFill>
                <a:schemeClr val="accent1">
                  <a:lumMod val="50000"/>
                </a:schemeClr>
              </a:solidFill>
            </a:endParaRPr>
          </a:p>
        </p:txBody>
      </p:sp>
      <p:sp>
        <p:nvSpPr>
          <p:cNvPr id="4" name="TextBox 3">
            <a:extLst>
              <a:ext uri="{FF2B5EF4-FFF2-40B4-BE49-F238E27FC236}">
                <a16:creationId xmlns:a16="http://schemas.microsoft.com/office/drawing/2014/main" id="{8C38C514-3329-476A-123D-3BB1C7DF11D1}"/>
              </a:ext>
            </a:extLst>
          </p:cNvPr>
          <p:cNvSpPr txBox="1"/>
          <p:nvPr/>
        </p:nvSpPr>
        <p:spPr>
          <a:xfrm>
            <a:off x="314032" y="1297426"/>
            <a:ext cx="11508053" cy="4555093"/>
          </a:xfrm>
          <a:prstGeom prst="rect">
            <a:avLst/>
          </a:prstGeom>
          <a:solidFill>
            <a:srgbClr val="0000FF"/>
          </a:solidFill>
        </p:spPr>
        <p:txBody>
          <a:bodyPr wrap="square" lIns="365760" tIns="182880" rIns="365760" bIns="182880" rtlCol="0">
            <a:spAutoFit/>
          </a:bodyPr>
          <a:lstStyle/>
          <a:p>
            <a:pPr>
              <a:spcAft>
                <a:spcPts val="600"/>
              </a:spcAft>
            </a:pPr>
            <a:r>
              <a:rPr lang="en-US" sz="2800" dirty="0">
                <a:solidFill>
                  <a:schemeClr val="bg1"/>
                </a:solidFill>
              </a:rPr>
              <a:t>Mercantilism is a recurring practice in history:</a:t>
            </a:r>
          </a:p>
          <a:p>
            <a:pPr marL="514350" indent="-514350">
              <a:spcAft>
                <a:spcPts val="600"/>
              </a:spcAft>
              <a:buFont typeface="Arial" panose="020B0604020202020204" pitchFamily="34" charset="0"/>
              <a:buChar char="•"/>
            </a:pPr>
            <a:r>
              <a:rPr lang="en-US" sz="2800" dirty="0">
                <a:solidFill>
                  <a:schemeClr val="bg1"/>
                </a:solidFill>
              </a:rPr>
              <a:t>Version 1.0 appealed to European powers in the 16</a:t>
            </a:r>
            <a:r>
              <a:rPr lang="en-US" sz="2800" baseline="30000" dirty="0">
                <a:solidFill>
                  <a:schemeClr val="bg1"/>
                </a:solidFill>
              </a:rPr>
              <a:t>th</a:t>
            </a:r>
            <a:r>
              <a:rPr lang="en-US" sz="2800" dirty="0">
                <a:solidFill>
                  <a:schemeClr val="bg1"/>
                </a:solidFill>
              </a:rPr>
              <a:t> to 18</a:t>
            </a:r>
            <a:r>
              <a:rPr lang="en-US" sz="2800" baseline="30000" dirty="0">
                <a:solidFill>
                  <a:schemeClr val="bg1"/>
                </a:solidFill>
              </a:rPr>
              <a:t>th</a:t>
            </a:r>
            <a:r>
              <a:rPr lang="en-US" sz="2800" dirty="0">
                <a:solidFill>
                  <a:schemeClr val="bg1"/>
                </a:solidFill>
              </a:rPr>
              <a:t> centuries;</a:t>
            </a:r>
          </a:p>
          <a:p>
            <a:pPr marL="514350" indent="-514350">
              <a:spcAft>
                <a:spcPts val="600"/>
              </a:spcAft>
              <a:buFont typeface="Arial" panose="020B0604020202020204" pitchFamily="34" charset="0"/>
              <a:buChar char="•"/>
            </a:pPr>
            <a:r>
              <a:rPr lang="en-US" sz="2800" dirty="0">
                <a:solidFill>
                  <a:schemeClr val="bg1"/>
                </a:solidFill>
              </a:rPr>
              <a:t>Version 2.0 appealed to rising states in the 18</a:t>
            </a:r>
            <a:r>
              <a:rPr lang="en-US" sz="2800" baseline="30000" dirty="0">
                <a:solidFill>
                  <a:schemeClr val="bg1"/>
                </a:solidFill>
              </a:rPr>
              <a:t>th</a:t>
            </a:r>
            <a:r>
              <a:rPr lang="en-US" sz="2800" dirty="0">
                <a:solidFill>
                  <a:schemeClr val="bg1"/>
                </a:solidFill>
              </a:rPr>
              <a:t> and 19</a:t>
            </a:r>
            <a:r>
              <a:rPr lang="en-US" sz="2800" baseline="30000" dirty="0">
                <a:solidFill>
                  <a:schemeClr val="bg1"/>
                </a:solidFill>
              </a:rPr>
              <a:t>th</a:t>
            </a:r>
            <a:r>
              <a:rPr lang="en-US" sz="2800" dirty="0">
                <a:solidFill>
                  <a:schemeClr val="bg1"/>
                </a:solidFill>
              </a:rPr>
              <a:t> centuries (see Alexander Hamilton’s America and Friedrich List’s Germany)</a:t>
            </a:r>
          </a:p>
          <a:p>
            <a:pPr marL="514350" indent="-514350">
              <a:spcAft>
                <a:spcPts val="600"/>
              </a:spcAft>
              <a:buFont typeface="Arial" panose="020B0604020202020204" pitchFamily="34" charset="0"/>
              <a:buChar char="•"/>
            </a:pPr>
            <a:r>
              <a:rPr lang="en-US" sz="2800" dirty="0">
                <a:solidFill>
                  <a:schemeClr val="bg1"/>
                </a:solidFill>
              </a:rPr>
              <a:t>Version 2.1 appealed to developing countries in the 20</a:t>
            </a:r>
            <a:r>
              <a:rPr lang="en-US" sz="2800" baseline="30000" dirty="0">
                <a:solidFill>
                  <a:schemeClr val="bg1"/>
                </a:solidFill>
              </a:rPr>
              <a:t>th</a:t>
            </a:r>
            <a:r>
              <a:rPr lang="en-US" sz="2800" dirty="0">
                <a:solidFill>
                  <a:schemeClr val="bg1"/>
                </a:solidFill>
              </a:rPr>
              <a:t> and into the 21</a:t>
            </a:r>
            <a:r>
              <a:rPr lang="en-US" sz="2800" baseline="30000" dirty="0">
                <a:solidFill>
                  <a:schemeClr val="bg1"/>
                </a:solidFill>
              </a:rPr>
              <a:t>st</a:t>
            </a:r>
            <a:r>
              <a:rPr lang="en-US" sz="2800" dirty="0">
                <a:solidFill>
                  <a:schemeClr val="bg1"/>
                </a:solidFill>
              </a:rPr>
              <a:t> centuries (see Raul Prebisch and Ha-Joon Chang) </a:t>
            </a:r>
          </a:p>
          <a:p>
            <a:pPr marL="514350" indent="-514350">
              <a:spcAft>
                <a:spcPts val="600"/>
              </a:spcAft>
              <a:buFont typeface="Arial" panose="020B0604020202020204" pitchFamily="34" charset="0"/>
              <a:buChar char="•"/>
            </a:pPr>
            <a:r>
              <a:rPr lang="en-US" sz="2800" dirty="0">
                <a:solidFill>
                  <a:schemeClr val="bg1"/>
                </a:solidFill>
              </a:rPr>
              <a:t>Version 3.0 has been gradually developing since the early 20</a:t>
            </a:r>
            <a:r>
              <a:rPr lang="en-US" sz="2800" baseline="30000" dirty="0">
                <a:solidFill>
                  <a:schemeClr val="bg1"/>
                </a:solidFill>
              </a:rPr>
              <a:t>th</a:t>
            </a:r>
            <a:r>
              <a:rPr lang="en-US" sz="2800" dirty="0">
                <a:solidFill>
                  <a:schemeClr val="bg1"/>
                </a:solidFill>
              </a:rPr>
              <a:t> century, and appeals to the interests of declining hegemons or their challengers (most notably the United States versus China)</a:t>
            </a:r>
          </a:p>
        </p:txBody>
      </p:sp>
    </p:spTree>
    <p:extLst>
      <p:ext uri="{BB962C8B-B14F-4D97-AF65-F5344CB8AC3E}">
        <p14:creationId xmlns:p14="http://schemas.microsoft.com/office/powerpoint/2010/main" val="41963558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ome"/>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1334B390-3F9F-A240-0839-83167B77A9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70326" cy="6887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17B2BFF-5D8B-B98E-CCBE-177B35D387B1}"/>
              </a:ext>
            </a:extLst>
          </p:cNvPr>
          <p:cNvPicPr>
            <a:picLocks noChangeAspect="1"/>
          </p:cNvPicPr>
          <p:nvPr/>
        </p:nvPicPr>
        <p:blipFill>
          <a:blip r:embed="rId4"/>
          <a:stretch>
            <a:fillRect/>
          </a:stretch>
        </p:blipFill>
        <p:spPr>
          <a:xfrm>
            <a:off x="5463841" y="0"/>
            <a:ext cx="2191056" cy="2000529"/>
          </a:xfrm>
          <a:prstGeom prst="rect">
            <a:avLst/>
          </a:prstGeom>
        </p:spPr>
      </p:pic>
      <p:pic>
        <p:nvPicPr>
          <p:cNvPr id="11" name="Picture 10">
            <a:extLst>
              <a:ext uri="{FF2B5EF4-FFF2-40B4-BE49-F238E27FC236}">
                <a16:creationId xmlns:a16="http://schemas.microsoft.com/office/drawing/2014/main" id="{88C2E65F-4074-45AF-7C67-6891D1815FBB}"/>
              </a:ext>
            </a:extLst>
          </p:cNvPr>
          <p:cNvPicPr>
            <a:picLocks noChangeAspect="1"/>
          </p:cNvPicPr>
          <p:nvPr/>
        </p:nvPicPr>
        <p:blipFill>
          <a:blip r:embed="rId4"/>
          <a:stretch>
            <a:fillRect/>
          </a:stretch>
        </p:blipFill>
        <p:spPr>
          <a:xfrm>
            <a:off x="7635262" y="0"/>
            <a:ext cx="2191056" cy="2000529"/>
          </a:xfrm>
          <a:prstGeom prst="rect">
            <a:avLst/>
          </a:prstGeom>
        </p:spPr>
      </p:pic>
      <p:pic>
        <p:nvPicPr>
          <p:cNvPr id="12" name="Picture 11">
            <a:extLst>
              <a:ext uri="{FF2B5EF4-FFF2-40B4-BE49-F238E27FC236}">
                <a16:creationId xmlns:a16="http://schemas.microsoft.com/office/drawing/2014/main" id="{44DABECE-03BB-F0F3-E356-2B2FA58A2199}"/>
              </a:ext>
            </a:extLst>
          </p:cNvPr>
          <p:cNvPicPr>
            <a:picLocks noChangeAspect="1"/>
          </p:cNvPicPr>
          <p:nvPr/>
        </p:nvPicPr>
        <p:blipFill>
          <a:blip r:embed="rId4"/>
          <a:stretch>
            <a:fillRect/>
          </a:stretch>
        </p:blipFill>
        <p:spPr>
          <a:xfrm>
            <a:off x="9800198" y="-1"/>
            <a:ext cx="2191056" cy="2000529"/>
          </a:xfrm>
          <a:prstGeom prst="rect">
            <a:avLst/>
          </a:prstGeom>
        </p:spPr>
      </p:pic>
      <p:pic>
        <p:nvPicPr>
          <p:cNvPr id="13" name="Picture 12">
            <a:extLst>
              <a:ext uri="{FF2B5EF4-FFF2-40B4-BE49-F238E27FC236}">
                <a16:creationId xmlns:a16="http://schemas.microsoft.com/office/drawing/2014/main" id="{B3E716A9-605D-4D13-0B68-4B582A572151}"/>
              </a:ext>
            </a:extLst>
          </p:cNvPr>
          <p:cNvPicPr>
            <a:picLocks noChangeAspect="1"/>
          </p:cNvPicPr>
          <p:nvPr/>
        </p:nvPicPr>
        <p:blipFill>
          <a:blip r:embed="rId4"/>
          <a:stretch>
            <a:fillRect/>
          </a:stretch>
        </p:blipFill>
        <p:spPr>
          <a:xfrm>
            <a:off x="10643534" y="-5336"/>
            <a:ext cx="2191056" cy="2000529"/>
          </a:xfrm>
          <a:prstGeom prst="rect">
            <a:avLst/>
          </a:prstGeom>
        </p:spPr>
      </p:pic>
      <p:pic>
        <p:nvPicPr>
          <p:cNvPr id="14" name="Picture 13">
            <a:extLst>
              <a:ext uri="{FF2B5EF4-FFF2-40B4-BE49-F238E27FC236}">
                <a16:creationId xmlns:a16="http://schemas.microsoft.com/office/drawing/2014/main" id="{C41CD6C4-C669-935C-B766-813F882396D5}"/>
              </a:ext>
            </a:extLst>
          </p:cNvPr>
          <p:cNvPicPr>
            <a:picLocks noChangeAspect="1"/>
          </p:cNvPicPr>
          <p:nvPr/>
        </p:nvPicPr>
        <p:blipFill>
          <a:blip r:embed="rId4"/>
          <a:stretch>
            <a:fillRect/>
          </a:stretch>
        </p:blipFill>
        <p:spPr>
          <a:xfrm>
            <a:off x="5454116" y="1877438"/>
            <a:ext cx="2191056" cy="2000529"/>
          </a:xfrm>
          <a:prstGeom prst="rect">
            <a:avLst/>
          </a:prstGeom>
        </p:spPr>
      </p:pic>
      <p:pic>
        <p:nvPicPr>
          <p:cNvPr id="18" name="Picture 17">
            <a:extLst>
              <a:ext uri="{FF2B5EF4-FFF2-40B4-BE49-F238E27FC236}">
                <a16:creationId xmlns:a16="http://schemas.microsoft.com/office/drawing/2014/main" id="{D16FA0DB-E707-CDA9-D19D-52532D98263F}"/>
              </a:ext>
            </a:extLst>
          </p:cNvPr>
          <p:cNvPicPr>
            <a:picLocks noChangeAspect="1"/>
          </p:cNvPicPr>
          <p:nvPr/>
        </p:nvPicPr>
        <p:blipFill>
          <a:blip r:embed="rId4"/>
          <a:stretch>
            <a:fillRect/>
          </a:stretch>
        </p:blipFill>
        <p:spPr>
          <a:xfrm>
            <a:off x="7625537" y="1877438"/>
            <a:ext cx="2191056" cy="2000529"/>
          </a:xfrm>
          <a:prstGeom prst="rect">
            <a:avLst/>
          </a:prstGeom>
        </p:spPr>
      </p:pic>
      <p:pic>
        <p:nvPicPr>
          <p:cNvPr id="19" name="Picture 18">
            <a:extLst>
              <a:ext uri="{FF2B5EF4-FFF2-40B4-BE49-F238E27FC236}">
                <a16:creationId xmlns:a16="http://schemas.microsoft.com/office/drawing/2014/main" id="{B516DFB2-D422-F347-27A3-F6E0FE77A4EC}"/>
              </a:ext>
            </a:extLst>
          </p:cNvPr>
          <p:cNvPicPr>
            <a:picLocks noChangeAspect="1"/>
          </p:cNvPicPr>
          <p:nvPr/>
        </p:nvPicPr>
        <p:blipFill>
          <a:blip r:embed="rId4"/>
          <a:stretch>
            <a:fillRect/>
          </a:stretch>
        </p:blipFill>
        <p:spPr>
          <a:xfrm>
            <a:off x="9790473" y="1877437"/>
            <a:ext cx="2191056" cy="2000529"/>
          </a:xfrm>
          <a:prstGeom prst="rect">
            <a:avLst/>
          </a:prstGeom>
        </p:spPr>
      </p:pic>
      <p:pic>
        <p:nvPicPr>
          <p:cNvPr id="20" name="Picture 19">
            <a:extLst>
              <a:ext uri="{FF2B5EF4-FFF2-40B4-BE49-F238E27FC236}">
                <a16:creationId xmlns:a16="http://schemas.microsoft.com/office/drawing/2014/main" id="{8600E0F9-F89C-B63A-586F-8F59FED9A562}"/>
              </a:ext>
            </a:extLst>
          </p:cNvPr>
          <p:cNvPicPr>
            <a:picLocks noChangeAspect="1"/>
          </p:cNvPicPr>
          <p:nvPr/>
        </p:nvPicPr>
        <p:blipFill>
          <a:blip r:embed="rId4"/>
          <a:stretch>
            <a:fillRect/>
          </a:stretch>
        </p:blipFill>
        <p:spPr>
          <a:xfrm>
            <a:off x="10633809" y="1872102"/>
            <a:ext cx="2191056" cy="2000529"/>
          </a:xfrm>
          <a:prstGeom prst="rect">
            <a:avLst/>
          </a:prstGeom>
        </p:spPr>
      </p:pic>
      <p:pic>
        <p:nvPicPr>
          <p:cNvPr id="21" name="Picture 20">
            <a:extLst>
              <a:ext uri="{FF2B5EF4-FFF2-40B4-BE49-F238E27FC236}">
                <a16:creationId xmlns:a16="http://schemas.microsoft.com/office/drawing/2014/main" id="{0BB52F0E-02E3-7F3F-6DBE-6DA10D28F35A}"/>
              </a:ext>
            </a:extLst>
          </p:cNvPr>
          <p:cNvPicPr>
            <a:picLocks noChangeAspect="1"/>
          </p:cNvPicPr>
          <p:nvPr/>
        </p:nvPicPr>
        <p:blipFill>
          <a:blip r:embed="rId4"/>
          <a:stretch>
            <a:fillRect/>
          </a:stretch>
        </p:blipFill>
        <p:spPr>
          <a:xfrm>
            <a:off x="5454116" y="3560323"/>
            <a:ext cx="2191056" cy="2000529"/>
          </a:xfrm>
          <a:prstGeom prst="rect">
            <a:avLst/>
          </a:prstGeom>
        </p:spPr>
      </p:pic>
      <p:pic>
        <p:nvPicPr>
          <p:cNvPr id="22" name="Picture 21">
            <a:extLst>
              <a:ext uri="{FF2B5EF4-FFF2-40B4-BE49-F238E27FC236}">
                <a16:creationId xmlns:a16="http://schemas.microsoft.com/office/drawing/2014/main" id="{9E35DF47-ADFD-123A-232F-36D9502C356E}"/>
              </a:ext>
            </a:extLst>
          </p:cNvPr>
          <p:cNvPicPr>
            <a:picLocks noChangeAspect="1"/>
          </p:cNvPicPr>
          <p:nvPr/>
        </p:nvPicPr>
        <p:blipFill>
          <a:blip r:embed="rId4"/>
          <a:stretch>
            <a:fillRect/>
          </a:stretch>
        </p:blipFill>
        <p:spPr>
          <a:xfrm>
            <a:off x="7625537" y="3560323"/>
            <a:ext cx="2191056" cy="2000529"/>
          </a:xfrm>
          <a:prstGeom prst="rect">
            <a:avLst/>
          </a:prstGeom>
        </p:spPr>
      </p:pic>
      <p:pic>
        <p:nvPicPr>
          <p:cNvPr id="23" name="Picture 22">
            <a:extLst>
              <a:ext uri="{FF2B5EF4-FFF2-40B4-BE49-F238E27FC236}">
                <a16:creationId xmlns:a16="http://schemas.microsoft.com/office/drawing/2014/main" id="{2F809D4A-142F-C8E9-7ED2-43A14FE1BA6B}"/>
              </a:ext>
            </a:extLst>
          </p:cNvPr>
          <p:cNvPicPr>
            <a:picLocks noChangeAspect="1"/>
          </p:cNvPicPr>
          <p:nvPr/>
        </p:nvPicPr>
        <p:blipFill>
          <a:blip r:embed="rId4"/>
          <a:stretch>
            <a:fillRect/>
          </a:stretch>
        </p:blipFill>
        <p:spPr>
          <a:xfrm>
            <a:off x="9790473" y="3560322"/>
            <a:ext cx="2191056" cy="2000529"/>
          </a:xfrm>
          <a:prstGeom prst="rect">
            <a:avLst/>
          </a:prstGeom>
        </p:spPr>
      </p:pic>
      <p:pic>
        <p:nvPicPr>
          <p:cNvPr id="24" name="Picture 23">
            <a:extLst>
              <a:ext uri="{FF2B5EF4-FFF2-40B4-BE49-F238E27FC236}">
                <a16:creationId xmlns:a16="http://schemas.microsoft.com/office/drawing/2014/main" id="{C148B090-EB0B-8B32-46F4-3E921778E32C}"/>
              </a:ext>
            </a:extLst>
          </p:cNvPr>
          <p:cNvPicPr>
            <a:picLocks noChangeAspect="1"/>
          </p:cNvPicPr>
          <p:nvPr/>
        </p:nvPicPr>
        <p:blipFill>
          <a:blip r:embed="rId4"/>
          <a:stretch>
            <a:fillRect/>
          </a:stretch>
        </p:blipFill>
        <p:spPr>
          <a:xfrm>
            <a:off x="10633809" y="3554987"/>
            <a:ext cx="2191056" cy="2000529"/>
          </a:xfrm>
          <a:prstGeom prst="rect">
            <a:avLst/>
          </a:prstGeom>
        </p:spPr>
      </p:pic>
      <p:pic>
        <p:nvPicPr>
          <p:cNvPr id="25" name="Picture 24">
            <a:extLst>
              <a:ext uri="{FF2B5EF4-FFF2-40B4-BE49-F238E27FC236}">
                <a16:creationId xmlns:a16="http://schemas.microsoft.com/office/drawing/2014/main" id="{0D7D055E-ED0D-056B-5C3B-56ACA79F8C4F}"/>
              </a:ext>
            </a:extLst>
          </p:cNvPr>
          <p:cNvPicPr>
            <a:picLocks noChangeAspect="1"/>
          </p:cNvPicPr>
          <p:nvPr/>
        </p:nvPicPr>
        <p:blipFill>
          <a:blip r:embed="rId4"/>
          <a:stretch>
            <a:fillRect/>
          </a:stretch>
        </p:blipFill>
        <p:spPr>
          <a:xfrm>
            <a:off x="5463841" y="4967592"/>
            <a:ext cx="2191056" cy="2000529"/>
          </a:xfrm>
          <a:prstGeom prst="rect">
            <a:avLst/>
          </a:prstGeom>
        </p:spPr>
      </p:pic>
      <p:pic>
        <p:nvPicPr>
          <p:cNvPr id="26" name="Picture 25">
            <a:extLst>
              <a:ext uri="{FF2B5EF4-FFF2-40B4-BE49-F238E27FC236}">
                <a16:creationId xmlns:a16="http://schemas.microsoft.com/office/drawing/2014/main" id="{31E84DA1-FB8E-FF8A-0FF7-984423320AAF}"/>
              </a:ext>
            </a:extLst>
          </p:cNvPr>
          <p:cNvPicPr>
            <a:picLocks noChangeAspect="1"/>
          </p:cNvPicPr>
          <p:nvPr/>
        </p:nvPicPr>
        <p:blipFill>
          <a:blip r:embed="rId4"/>
          <a:stretch>
            <a:fillRect/>
          </a:stretch>
        </p:blipFill>
        <p:spPr>
          <a:xfrm>
            <a:off x="7635262" y="4967592"/>
            <a:ext cx="2191056" cy="2000529"/>
          </a:xfrm>
          <a:prstGeom prst="rect">
            <a:avLst/>
          </a:prstGeom>
        </p:spPr>
      </p:pic>
      <p:pic>
        <p:nvPicPr>
          <p:cNvPr id="27" name="Picture 26">
            <a:extLst>
              <a:ext uri="{FF2B5EF4-FFF2-40B4-BE49-F238E27FC236}">
                <a16:creationId xmlns:a16="http://schemas.microsoft.com/office/drawing/2014/main" id="{3471CFDA-E806-09D1-2780-79C04B6D3D7C}"/>
              </a:ext>
            </a:extLst>
          </p:cNvPr>
          <p:cNvPicPr>
            <a:picLocks noChangeAspect="1"/>
          </p:cNvPicPr>
          <p:nvPr/>
        </p:nvPicPr>
        <p:blipFill>
          <a:blip r:embed="rId4"/>
          <a:stretch>
            <a:fillRect/>
          </a:stretch>
        </p:blipFill>
        <p:spPr>
          <a:xfrm>
            <a:off x="9800198" y="4967591"/>
            <a:ext cx="2191056" cy="2000529"/>
          </a:xfrm>
          <a:prstGeom prst="rect">
            <a:avLst/>
          </a:prstGeom>
        </p:spPr>
      </p:pic>
      <p:pic>
        <p:nvPicPr>
          <p:cNvPr id="28" name="Picture 27">
            <a:extLst>
              <a:ext uri="{FF2B5EF4-FFF2-40B4-BE49-F238E27FC236}">
                <a16:creationId xmlns:a16="http://schemas.microsoft.com/office/drawing/2014/main" id="{2281FA33-4824-D697-8268-A2A2C6D66433}"/>
              </a:ext>
            </a:extLst>
          </p:cNvPr>
          <p:cNvPicPr>
            <a:picLocks noChangeAspect="1"/>
          </p:cNvPicPr>
          <p:nvPr/>
        </p:nvPicPr>
        <p:blipFill>
          <a:blip r:embed="rId4"/>
          <a:stretch>
            <a:fillRect/>
          </a:stretch>
        </p:blipFill>
        <p:spPr>
          <a:xfrm>
            <a:off x="10643534" y="4962256"/>
            <a:ext cx="2191056" cy="2000529"/>
          </a:xfrm>
          <a:prstGeom prst="rect">
            <a:avLst/>
          </a:prstGeom>
        </p:spPr>
      </p:pic>
      <p:pic>
        <p:nvPicPr>
          <p:cNvPr id="31" name="Picture 30">
            <a:extLst>
              <a:ext uri="{FF2B5EF4-FFF2-40B4-BE49-F238E27FC236}">
                <a16:creationId xmlns:a16="http://schemas.microsoft.com/office/drawing/2014/main" id="{BCA6F7F2-3AAB-DF88-90CB-E5A528A6E8BB}"/>
              </a:ext>
            </a:extLst>
          </p:cNvPr>
          <p:cNvPicPr>
            <a:picLocks noChangeAspect="1"/>
          </p:cNvPicPr>
          <p:nvPr/>
        </p:nvPicPr>
        <p:blipFill>
          <a:blip r:embed="rId5"/>
          <a:stretch>
            <a:fillRect/>
          </a:stretch>
        </p:blipFill>
        <p:spPr>
          <a:xfrm rot="1590122">
            <a:off x="4974810" y="2691451"/>
            <a:ext cx="1105054" cy="1045177"/>
          </a:xfrm>
          <a:prstGeom prst="rect">
            <a:avLst/>
          </a:prstGeom>
        </p:spPr>
      </p:pic>
      <p:pic>
        <p:nvPicPr>
          <p:cNvPr id="33" name="Picture 32">
            <a:extLst>
              <a:ext uri="{FF2B5EF4-FFF2-40B4-BE49-F238E27FC236}">
                <a16:creationId xmlns:a16="http://schemas.microsoft.com/office/drawing/2014/main" id="{36C98CBB-CD63-9A12-8BF6-EC6AD70FD194}"/>
              </a:ext>
            </a:extLst>
          </p:cNvPr>
          <p:cNvPicPr>
            <a:picLocks noChangeAspect="1"/>
          </p:cNvPicPr>
          <p:nvPr/>
        </p:nvPicPr>
        <p:blipFill>
          <a:blip r:embed="rId5"/>
          <a:stretch>
            <a:fillRect/>
          </a:stretch>
        </p:blipFill>
        <p:spPr>
          <a:xfrm rot="973748">
            <a:off x="5306904" y="90353"/>
            <a:ext cx="1274258" cy="2715419"/>
          </a:xfrm>
          <a:prstGeom prst="rect">
            <a:avLst/>
          </a:prstGeom>
        </p:spPr>
      </p:pic>
      <p:sp>
        <p:nvSpPr>
          <p:cNvPr id="34" name="TextBox 33">
            <a:extLst>
              <a:ext uri="{FF2B5EF4-FFF2-40B4-BE49-F238E27FC236}">
                <a16:creationId xmlns:a16="http://schemas.microsoft.com/office/drawing/2014/main" id="{674865EF-4E8A-2876-A0CD-406304E4AD33}"/>
              </a:ext>
            </a:extLst>
          </p:cNvPr>
          <p:cNvSpPr txBox="1"/>
          <p:nvPr/>
        </p:nvSpPr>
        <p:spPr>
          <a:xfrm>
            <a:off x="5648095" y="1530726"/>
            <a:ext cx="6543906" cy="5170646"/>
          </a:xfrm>
          <a:prstGeom prst="rect">
            <a:avLst/>
          </a:prstGeom>
          <a:noFill/>
        </p:spPr>
        <p:txBody>
          <a:bodyPr wrap="square" rtlCol="0">
            <a:spAutoFit/>
          </a:bodyPr>
          <a:lstStyle/>
          <a:p>
            <a:pPr>
              <a:spcAft>
                <a:spcPts val="600"/>
              </a:spcAft>
            </a:pPr>
            <a:r>
              <a:rPr lang="en-US" sz="2900" dirty="0">
                <a:solidFill>
                  <a:schemeClr val="bg1"/>
                </a:solidFill>
                <a:latin typeface="Goudy Old Style" panose="02020502050305020303" pitchFamily="18" charset="0"/>
              </a:rPr>
              <a:t>Lord High Treasurer William Cecil, c.1598: </a:t>
            </a:r>
            <a:br>
              <a:rPr lang="en-US" sz="2900" dirty="0">
                <a:solidFill>
                  <a:schemeClr val="bg1"/>
                </a:solidFill>
                <a:latin typeface="Goudy Old Style" panose="02020502050305020303" pitchFamily="18" charset="0"/>
              </a:rPr>
            </a:br>
            <a:r>
              <a:rPr lang="en-US" sz="2900" dirty="0">
                <a:solidFill>
                  <a:schemeClr val="bg1"/>
                </a:solidFill>
                <a:latin typeface="Goudy Old Style" panose="02020502050305020303" pitchFamily="18" charset="0"/>
              </a:rPr>
              <a:t>“It is manifest that nothing </a:t>
            </a:r>
            <a:r>
              <a:rPr lang="en-US" sz="2900" dirty="0" err="1">
                <a:solidFill>
                  <a:schemeClr val="bg1"/>
                </a:solidFill>
                <a:latin typeface="Goudy Old Style" panose="02020502050305020303" pitchFamily="18" charset="0"/>
              </a:rPr>
              <a:t>robbeth</a:t>
            </a:r>
            <a:r>
              <a:rPr lang="en-US" sz="2900" dirty="0">
                <a:solidFill>
                  <a:schemeClr val="bg1"/>
                </a:solidFill>
                <a:latin typeface="Goudy Old Style" panose="02020502050305020303" pitchFamily="18" charset="0"/>
              </a:rPr>
              <a:t> the realm of England, but when more merchandise is brought into the realm, than is carried forth,” and the “remedy hereof is by all policies to abridge the use </a:t>
            </a:r>
            <a:br>
              <a:rPr lang="en-US" sz="2900" dirty="0">
                <a:solidFill>
                  <a:schemeClr val="bg1"/>
                </a:solidFill>
                <a:latin typeface="Goudy Old Style" panose="02020502050305020303" pitchFamily="18" charset="0"/>
              </a:rPr>
            </a:br>
            <a:r>
              <a:rPr lang="en-US" sz="2900" dirty="0">
                <a:solidFill>
                  <a:schemeClr val="bg1"/>
                </a:solidFill>
                <a:latin typeface="Goudy Old Style" panose="02020502050305020303" pitchFamily="18" charset="0"/>
              </a:rPr>
              <a:t>of such foreign commodities as be not necessary for us.” Most “hurtful to the realm” was wine imports that “</a:t>
            </a:r>
            <a:r>
              <a:rPr lang="en-US" sz="2900" dirty="0" err="1">
                <a:solidFill>
                  <a:schemeClr val="bg1"/>
                </a:solidFill>
                <a:latin typeface="Goudy Old Style" panose="02020502050305020303" pitchFamily="18" charset="0"/>
              </a:rPr>
              <a:t>enricheth</a:t>
            </a:r>
            <a:r>
              <a:rPr lang="en-US" sz="2900" dirty="0">
                <a:solidFill>
                  <a:schemeClr val="bg1"/>
                </a:solidFill>
                <a:latin typeface="Goudy Old Style" panose="02020502050305020303" pitchFamily="18" charset="0"/>
              </a:rPr>
              <a:t> France, whose power England ought not to increase.”</a:t>
            </a:r>
          </a:p>
        </p:txBody>
      </p:sp>
      <p:sp>
        <p:nvSpPr>
          <p:cNvPr id="35" name="TextBox 34">
            <a:extLst>
              <a:ext uri="{FF2B5EF4-FFF2-40B4-BE49-F238E27FC236}">
                <a16:creationId xmlns:a16="http://schemas.microsoft.com/office/drawing/2014/main" id="{1D867911-9C86-DBBF-9EA8-C7B31C6C9A91}"/>
              </a:ext>
            </a:extLst>
          </p:cNvPr>
          <p:cNvSpPr txBox="1"/>
          <p:nvPr/>
        </p:nvSpPr>
        <p:spPr>
          <a:xfrm>
            <a:off x="3571801" y="579440"/>
            <a:ext cx="9244739" cy="646331"/>
          </a:xfrm>
          <a:prstGeom prst="rect">
            <a:avLst/>
          </a:prstGeom>
          <a:noFill/>
        </p:spPr>
        <p:txBody>
          <a:bodyPr wrap="square" rtlCol="0">
            <a:spAutoFit/>
          </a:bodyPr>
          <a:lstStyle/>
          <a:p>
            <a:pPr>
              <a:spcAft>
                <a:spcPts val="600"/>
              </a:spcAft>
            </a:pPr>
            <a:r>
              <a:rPr lang="en-US" sz="3600" b="1" dirty="0">
                <a:solidFill>
                  <a:schemeClr val="bg1"/>
                </a:solidFill>
                <a:latin typeface="Goudy Old Style" panose="02020502050305020303" pitchFamily="18" charset="0"/>
              </a:rPr>
              <a:t>Wine Restrictions as a Tool of Mercantilism</a:t>
            </a:r>
          </a:p>
        </p:txBody>
      </p:sp>
      <p:sp>
        <p:nvSpPr>
          <p:cNvPr id="3" name="TextBox 2">
            <a:extLst>
              <a:ext uri="{FF2B5EF4-FFF2-40B4-BE49-F238E27FC236}">
                <a16:creationId xmlns:a16="http://schemas.microsoft.com/office/drawing/2014/main" id="{5946A530-76A6-586A-C01E-7C5497CE28E2}"/>
              </a:ext>
            </a:extLst>
          </p:cNvPr>
          <p:cNvSpPr txBox="1"/>
          <p:nvPr/>
        </p:nvSpPr>
        <p:spPr>
          <a:xfrm>
            <a:off x="5707088" y="1639700"/>
            <a:ext cx="6543905" cy="4785926"/>
          </a:xfrm>
          <a:prstGeom prst="rect">
            <a:avLst/>
          </a:prstGeom>
          <a:solidFill>
            <a:srgbClr val="A50021"/>
          </a:solidFill>
        </p:spPr>
        <p:txBody>
          <a:bodyPr wrap="square" lIns="457200" rIns="457200" rtlCol="0">
            <a:spAutoFit/>
          </a:bodyPr>
          <a:lstStyle/>
          <a:p>
            <a:pPr>
              <a:spcAft>
                <a:spcPts val="600"/>
              </a:spcAft>
            </a:pPr>
            <a:r>
              <a:rPr lang="en-US" sz="2900" dirty="0">
                <a:solidFill>
                  <a:schemeClr val="bg1"/>
                </a:solidFill>
                <a:latin typeface="Goudy Old Style" panose="02020502050305020303" pitchFamily="18" charset="0"/>
              </a:rPr>
              <a:t>Alcohol in general and wine in particular will always be an attractive target (except with states that do not import or export it) because:</a:t>
            </a:r>
          </a:p>
          <a:p>
            <a:pPr marL="342900" indent="-342900">
              <a:spcAft>
                <a:spcPts val="600"/>
              </a:spcAft>
              <a:buFont typeface="+mj-lt"/>
              <a:buAutoNum type="arabicPeriod"/>
            </a:pPr>
            <a:r>
              <a:rPr lang="en-US" sz="2900" dirty="0">
                <a:solidFill>
                  <a:schemeClr val="bg1"/>
                </a:solidFill>
                <a:latin typeface="Goudy Old Style" panose="02020502050305020303" pitchFamily="18" charset="0"/>
              </a:rPr>
              <a:t>It is a sumptuary good.</a:t>
            </a:r>
          </a:p>
          <a:p>
            <a:pPr marL="342900" indent="-342900">
              <a:spcAft>
                <a:spcPts val="600"/>
              </a:spcAft>
              <a:buFont typeface="+mj-lt"/>
              <a:buAutoNum type="arabicPeriod"/>
            </a:pPr>
            <a:r>
              <a:rPr lang="en-US" sz="2900" dirty="0">
                <a:solidFill>
                  <a:schemeClr val="bg1"/>
                </a:solidFill>
                <a:latin typeface="Goudy Old Style" panose="02020502050305020303" pitchFamily="18" charset="0"/>
              </a:rPr>
              <a:t>It allows for easy targeting of specific countries, or regions (and political divisions) within a country.</a:t>
            </a:r>
          </a:p>
          <a:p>
            <a:pPr marL="342900" indent="-342900">
              <a:spcAft>
                <a:spcPts val="600"/>
              </a:spcAft>
              <a:buFont typeface="+mj-lt"/>
              <a:buAutoNum type="arabicPeriod"/>
            </a:pPr>
            <a:r>
              <a:rPr lang="en-US" sz="2900" dirty="0">
                <a:solidFill>
                  <a:schemeClr val="bg1"/>
                </a:solidFill>
                <a:latin typeface="Goudy Old Style" panose="02020502050305020303" pitchFamily="18" charset="0"/>
              </a:rPr>
              <a:t>There are always substitutes available (domestic or imported).</a:t>
            </a:r>
          </a:p>
        </p:txBody>
      </p:sp>
    </p:spTree>
    <p:extLst>
      <p:ext uri="{BB962C8B-B14F-4D97-AF65-F5344CB8AC3E}">
        <p14:creationId xmlns:p14="http://schemas.microsoft.com/office/powerpoint/2010/main" val="42341280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8D37C-2F9A-2D9E-A688-346E96997865}"/>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D5B0BB91-E6CA-D4C0-1920-75C45FDDE3D0}"/>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6B6A148-6878-0659-1853-DC643B0D30EB}"/>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89918A-CA8A-A399-174E-1FC0BEA1E253}"/>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8FF8F6F-6DBD-7401-55DE-55A482536B14}"/>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1">
            <a:extLst>
              <a:ext uri="{FF2B5EF4-FFF2-40B4-BE49-F238E27FC236}">
                <a16:creationId xmlns:a16="http://schemas.microsoft.com/office/drawing/2014/main" id="{BD843A6F-0EF5-39F8-0F07-6C5262357EAF}"/>
              </a:ext>
            </a:extLst>
          </p:cNvPr>
          <p:cNvSpPr txBox="1">
            <a:spLocks/>
          </p:cNvSpPr>
          <p:nvPr/>
        </p:nvSpPr>
        <p:spPr>
          <a:xfrm>
            <a:off x="6017" y="1896311"/>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Point 2:</a:t>
            </a:r>
          </a:p>
          <a:p>
            <a:pPr algn="ctr">
              <a:spcAft>
                <a:spcPts val="600"/>
              </a:spcAft>
            </a:pPr>
            <a:r>
              <a:rPr lang="en-US" sz="4400" b="1" dirty="0">
                <a:solidFill>
                  <a:srgbClr val="0066CC"/>
                </a:solidFill>
              </a:rPr>
              <a:t>The 19</a:t>
            </a:r>
            <a:r>
              <a:rPr lang="en-US" sz="4400" b="1" baseline="30000" dirty="0">
                <a:solidFill>
                  <a:srgbClr val="0066CC"/>
                </a:solidFill>
              </a:rPr>
              <a:t>th</a:t>
            </a:r>
            <a:r>
              <a:rPr lang="en-US" sz="4400" b="1" dirty="0">
                <a:solidFill>
                  <a:srgbClr val="0066CC"/>
                </a:solidFill>
              </a:rPr>
              <a:t> Century Practice of</a:t>
            </a:r>
            <a:br>
              <a:rPr lang="en-US" sz="4400" b="1" dirty="0">
                <a:solidFill>
                  <a:srgbClr val="0066CC"/>
                </a:solidFill>
              </a:rPr>
            </a:br>
            <a:r>
              <a:rPr lang="en-US" sz="4400" b="1" dirty="0">
                <a:solidFill>
                  <a:srgbClr val="0066CC"/>
                </a:solidFill>
              </a:rPr>
              <a:t>Unilateralism and the Bargaining Tariff</a:t>
            </a:r>
            <a:endParaRPr lang="en-GB" sz="3600" dirty="0">
              <a:solidFill>
                <a:srgbClr val="0066CC"/>
              </a:solidFill>
            </a:endParaRPr>
          </a:p>
        </p:txBody>
      </p:sp>
    </p:spTree>
    <p:extLst>
      <p:ext uri="{BB962C8B-B14F-4D97-AF65-F5344CB8AC3E}">
        <p14:creationId xmlns:p14="http://schemas.microsoft.com/office/powerpoint/2010/main" val="2516728796"/>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991EA-95A1-1031-45EF-79584B3449DB}"/>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257D5592-40CE-DEED-104F-8723600C4058}"/>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685F7A10-1282-045E-80F4-4B38A0A07630}"/>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14465B-6B83-4221-0887-A02FEBAEEE7B}"/>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D7268FE-01A0-7EBE-2175-5FD8519D9E14}"/>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1">
            <a:extLst>
              <a:ext uri="{FF2B5EF4-FFF2-40B4-BE49-F238E27FC236}">
                <a16:creationId xmlns:a16="http://schemas.microsoft.com/office/drawing/2014/main" id="{74241E29-1E81-873C-F5BA-8EEAEBD83BBB}"/>
              </a:ext>
            </a:extLst>
          </p:cNvPr>
          <p:cNvSpPr txBox="1">
            <a:spLocks/>
          </p:cNvSpPr>
          <p:nvPr/>
        </p:nvSpPr>
        <p:spPr>
          <a:xfrm>
            <a:off x="-97744" y="176539"/>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Trade Wars of the 19</a:t>
            </a:r>
            <a:r>
              <a:rPr lang="en-US" sz="4400" b="1" baseline="30000" dirty="0">
                <a:solidFill>
                  <a:srgbClr val="0066CC"/>
                </a:solidFill>
              </a:rPr>
              <a:t>th</a:t>
            </a:r>
            <a:r>
              <a:rPr lang="en-US" sz="4400" b="1" dirty="0">
                <a:solidFill>
                  <a:srgbClr val="0066CC"/>
                </a:solidFill>
              </a:rPr>
              <a:t> Century</a:t>
            </a:r>
            <a:endParaRPr lang="en-GB" sz="3600" dirty="0">
              <a:solidFill>
                <a:srgbClr val="0066CC"/>
              </a:solidFill>
            </a:endParaRPr>
          </a:p>
        </p:txBody>
      </p:sp>
      <p:sp>
        <p:nvSpPr>
          <p:cNvPr id="10" name="TextBox 9">
            <a:extLst>
              <a:ext uri="{FF2B5EF4-FFF2-40B4-BE49-F238E27FC236}">
                <a16:creationId xmlns:a16="http://schemas.microsoft.com/office/drawing/2014/main" id="{4E3D688D-D157-6C33-D043-E32C11176616}"/>
              </a:ext>
            </a:extLst>
          </p:cNvPr>
          <p:cNvSpPr txBox="1">
            <a:spLocks noChangeArrowheads="1"/>
          </p:cNvSpPr>
          <p:nvPr/>
        </p:nvSpPr>
        <p:spPr bwMode="auto">
          <a:xfrm>
            <a:off x="587089" y="1021544"/>
            <a:ext cx="10822333"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700" dirty="0">
                <a:solidFill>
                  <a:schemeClr val="accent1">
                    <a:lumMod val="50000"/>
                  </a:schemeClr>
                </a:solidFill>
              </a:rPr>
              <a:t>The only major European countries that did not play this game were the Netherlands (former hegemon) and the United Kingdom (current hegemon). </a:t>
            </a:r>
            <a:r>
              <a:rPr lang="en-US" altLang="en-US" sz="2700" i="1" dirty="0">
                <a:solidFill>
                  <a:schemeClr val="accent1">
                    <a:lumMod val="50000"/>
                  </a:schemeClr>
                </a:solidFill>
              </a:rPr>
              <a:t>Here the current U.S. role is a real departure.</a:t>
            </a:r>
          </a:p>
          <a:p>
            <a:pPr>
              <a:spcBef>
                <a:spcPct val="0"/>
              </a:spcBef>
              <a:spcAft>
                <a:spcPts val="1200"/>
              </a:spcAft>
              <a:buNone/>
            </a:pPr>
            <a:r>
              <a:rPr lang="en-US" altLang="en-US" sz="2700" dirty="0">
                <a:solidFill>
                  <a:schemeClr val="accent1">
                    <a:lumMod val="50000"/>
                  </a:schemeClr>
                </a:solidFill>
              </a:rPr>
              <a:t>Countries’ respect for the rule of law was secured only by their willingness first to negotiate treaties and then to abide by them. </a:t>
            </a:r>
            <a:r>
              <a:rPr lang="en-US" altLang="en-US" sz="2700" i="1" dirty="0">
                <a:solidFill>
                  <a:schemeClr val="accent1">
                    <a:lumMod val="50000"/>
                  </a:schemeClr>
                </a:solidFill>
              </a:rPr>
              <a:t>Remind us of anyone?</a:t>
            </a:r>
            <a:endParaRPr lang="en-US" altLang="en-US" sz="2700" dirty="0">
              <a:solidFill>
                <a:schemeClr val="accent1">
                  <a:lumMod val="50000"/>
                </a:schemeClr>
              </a:solidFill>
            </a:endParaRPr>
          </a:p>
          <a:p>
            <a:pPr>
              <a:spcBef>
                <a:spcPct val="0"/>
              </a:spcBef>
              <a:spcAft>
                <a:spcPts val="1200"/>
              </a:spcAft>
              <a:buNone/>
            </a:pPr>
            <a:r>
              <a:rPr lang="en-US" altLang="en-US" sz="2700" dirty="0">
                <a:solidFill>
                  <a:schemeClr val="accent1">
                    <a:lumMod val="50000"/>
                  </a:schemeClr>
                </a:solidFill>
              </a:rPr>
              <a:t>Even then, treaties were usually time-bound and could always be abrogated. </a:t>
            </a:r>
            <a:r>
              <a:rPr lang="en-US" altLang="en-US" sz="2700" i="1" dirty="0">
                <a:solidFill>
                  <a:schemeClr val="accent1">
                    <a:lumMod val="50000"/>
                  </a:schemeClr>
                </a:solidFill>
              </a:rPr>
              <a:t>The first-term NAFTA renegotiation has effectively been abrogated.</a:t>
            </a:r>
            <a:endParaRPr lang="en-US" altLang="en-US" sz="2700" dirty="0">
              <a:solidFill>
                <a:schemeClr val="accent1">
                  <a:lumMod val="50000"/>
                </a:schemeClr>
              </a:solidFill>
            </a:endParaRPr>
          </a:p>
          <a:p>
            <a:pPr>
              <a:spcBef>
                <a:spcPct val="0"/>
              </a:spcBef>
              <a:spcAft>
                <a:spcPts val="1200"/>
              </a:spcAft>
              <a:buNone/>
            </a:pPr>
            <a:r>
              <a:rPr lang="en-US" altLang="en-US" sz="2700" dirty="0">
                <a:solidFill>
                  <a:schemeClr val="accent1">
                    <a:lumMod val="50000"/>
                  </a:schemeClr>
                </a:solidFill>
              </a:rPr>
              <a:t>A very common practice was for states to raise their tariffs unilaterally and then offer to negotiate them down (the bargaining tariff). </a:t>
            </a:r>
            <a:r>
              <a:rPr lang="en-US" altLang="en-US" sz="2700" i="1" dirty="0">
                <a:solidFill>
                  <a:schemeClr val="accent1">
                    <a:lumMod val="50000"/>
                  </a:schemeClr>
                </a:solidFill>
              </a:rPr>
              <a:t>This is precisely where we are today. What we cannot know yet is how far the strategy might “succeed” in producing meaningful and sustainable agreements, and what the trading system will look like in the future.</a:t>
            </a:r>
          </a:p>
        </p:txBody>
      </p:sp>
    </p:spTree>
    <p:extLst>
      <p:ext uri="{BB962C8B-B14F-4D97-AF65-F5344CB8AC3E}">
        <p14:creationId xmlns:p14="http://schemas.microsoft.com/office/powerpoint/2010/main" val="345260412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D45DF-9884-9CF0-171D-93F928B15A70}"/>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EF5B2529-BC56-48E1-281D-BB74F3769D0F}"/>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a:extLst>
              <a:ext uri="{FF2B5EF4-FFF2-40B4-BE49-F238E27FC236}">
                <a16:creationId xmlns:a16="http://schemas.microsoft.com/office/drawing/2014/main" id="{D30B3485-C6DA-CC3A-7371-9934D920E6E3}"/>
              </a:ext>
            </a:extLst>
          </p:cNvPr>
          <p:cNvSpPr/>
          <p:nvPr/>
        </p:nvSpPr>
        <p:spPr>
          <a:xfrm>
            <a:off x="7391400" y="2601686"/>
            <a:ext cx="4800600" cy="4250870"/>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5E5207-2B3C-D5A1-D178-BFB466A0D560}"/>
              </a:ext>
            </a:extLst>
          </p:cNvPr>
          <p:cNvSpPr/>
          <p:nvPr/>
        </p:nvSpPr>
        <p:spPr>
          <a:xfrm>
            <a:off x="0" y="0"/>
            <a:ext cx="4800600" cy="4250870"/>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F7C475-E100-2E21-862C-24B5057C03C0}"/>
              </a:ext>
            </a:extLst>
          </p:cNvPr>
          <p:cNvSpPr/>
          <p:nvPr/>
        </p:nvSpPr>
        <p:spPr>
          <a:xfrm>
            <a:off x="3704118" y="1639700"/>
            <a:ext cx="4800600" cy="4250870"/>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1">
            <a:extLst>
              <a:ext uri="{FF2B5EF4-FFF2-40B4-BE49-F238E27FC236}">
                <a16:creationId xmlns:a16="http://schemas.microsoft.com/office/drawing/2014/main" id="{3E46A3EE-878E-0DC5-91B5-F93FD05B26BB}"/>
              </a:ext>
            </a:extLst>
          </p:cNvPr>
          <p:cNvSpPr txBox="1">
            <a:spLocks/>
          </p:cNvSpPr>
          <p:nvPr/>
        </p:nvSpPr>
        <p:spPr>
          <a:xfrm>
            <a:off x="6017" y="1896311"/>
            <a:ext cx="12192000" cy="1296103"/>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mn-lt"/>
                <a:ea typeface="+mn-ea"/>
                <a:cs typeface="Arial" pitchFamily="34" charset="0"/>
              </a:defRPr>
            </a:lvl1pPr>
            <a:lvl2pPr marL="4572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2pPr>
            <a:lvl3pPr marL="9144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3pPr>
            <a:lvl4pPr marL="13716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4pPr>
            <a:lvl5pPr marL="1828800" indent="0" algn="ctr" defTabSz="914400" rtl="0" eaLnBrk="1" latinLnBrk="0" hangingPunct="1">
              <a:lnSpc>
                <a:spcPct val="100000"/>
              </a:lnSpc>
              <a:spcBef>
                <a:spcPts val="0"/>
              </a:spcBef>
              <a:spcAft>
                <a:spcPts val="1200"/>
              </a:spcAft>
              <a:buFont typeface="Arial" panose="020B0604020202020204" pitchFamily="34" charset="0"/>
              <a:buNone/>
              <a:defRPr sz="2000" kern="1200">
                <a:solidFill>
                  <a:schemeClr val="tx1">
                    <a:tint val="75000"/>
                  </a:schemeClr>
                </a:solidFill>
                <a:latin typeface="+mn-lt"/>
                <a:ea typeface="+mn-ea"/>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Aft>
                <a:spcPts val="600"/>
              </a:spcAft>
            </a:pPr>
            <a:r>
              <a:rPr lang="en-US" sz="4400" b="1" dirty="0">
                <a:solidFill>
                  <a:srgbClr val="0066CC"/>
                </a:solidFill>
              </a:rPr>
              <a:t>Point 3:</a:t>
            </a:r>
          </a:p>
          <a:p>
            <a:pPr algn="ctr">
              <a:spcAft>
                <a:spcPts val="600"/>
              </a:spcAft>
            </a:pPr>
            <a:r>
              <a:rPr lang="en-US" sz="4400" b="1" dirty="0">
                <a:solidFill>
                  <a:srgbClr val="0066CC"/>
                </a:solidFill>
              </a:rPr>
              <a:t>Why Political Great Powers Can Sustain Longer Trade Wars than Commercial Great Powers </a:t>
            </a:r>
            <a:endParaRPr lang="en-GB" sz="3600" dirty="0">
              <a:solidFill>
                <a:srgbClr val="0066CC"/>
              </a:solidFill>
            </a:endParaRPr>
          </a:p>
        </p:txBody>
      </p:sp>
    </p:spTree>
    <p:extLst>
      <p:ext uri="{BB962C8B-B14F-4D97-AF65-F5344CB8AC3E}">
        <p14:creationId xmlns:p14="http://schemas.microsoft.com/office/powerpoint/2010/main" val="1710741754"/>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C7ADA-33DD-8E10-6B0F-FCE1F2D0041D}"/>
            </a:ext>
          </a:extLst>
        </p:cNvPr>
        <p:cNvGrpSpPr/>
        <p:nvPr/>
      </p:nvGrpSpPr>
      <p:grpSpPr>
        <a:xfrm>
          <a:off x="0" y="0"/>
          <a:ext cx="0" cy="0"/>
          <a:chOff x="0" y="0"/>
          <a:chExt cx="0" cy="0"/>
        </a:xfrm>
      </p:grpSpPr>
      <p:sp>
        <p:nvSpPr>
          <p:cNvPr id="2" name="AutoShape 2" descr="Home">
            <a:extLst>
              <a:ext uri="{FF2B5EF4-FFF2-40B4-BE49-F238E27FC236}">
                <a16:creationId xmlns:a16="http://schemas.microsoft.com/office/drawing/2014/main" id="{DF819136-D36A-FEF2-4AB6-63DE8D4C33F3}"/>
              </a:ext>
            </a:extLst>
          </p:cNvPr>
          <p:cNvSpPr>
            <a:spLocks noChangeAspect="1" noChangeArrowheads="1"/>
          </p:cNvSpPr>
          <p:nvPr/>
        </p:nvSpPr>
        <p:spPr bwMode="auto">
          <a:xfrm>
            <a:off x="155575" y="-144463"/>
            <a:ext cx="2642054" cy="2642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2">
            <a:extLst>
              <a:ext uri="{FF2B5EF4-FFF2-40B4-BE49-F238E27FC236}">
                <a16:creationId xmlns:a16="http://schemas.microsoft.com/office/drawing/2014/main" id="{52A648ED-6DB2-D2E1-5A5D-1C687D190521}"/>
              </a:ext>
            </a:extLst>
          </p:cNvPr>
          <p:cNvSpPr txBox="1">
            <a:spLocks noChangeArrowheads="1"/>
          </p:cNvSpPr>
          <p:nvPr/>
        </p:nvSpPr>
        <p:spPr>
          <a:xfrm>
            <a:off x="1" y="128131"/>
            <a:ext cx="12192000" cy="827088"/>
          </a:xfrm>
          <a:prstGeom prst="rect">
            <a:avLst/>
          </a:prstGeom>
        </p:spPr>
        <p:txBody>
          <a:bodyPr/>
          <a:lst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eaLnBrk="1" hangingPunct="1">
              <a:defRPr/>
            </a:pPr>
            <a:r>
              <a:rPr lang="en-US" altLang="en-US" sz="4000" kern="0" dirty="0">
                <a:solidFill>
                  <a:schemeClr val="accent5">
                    <a:lumMod val="75000"/>
                  </a:schemeClr>
                </a:solidFill>
                <a:latin typeface="Calibri" panose="020F0502020204030204" pitchFamily="34" charset="0"/>
              </a:rPr>
              <a:t>The Archetypes of Great Powers and Others</a:t>
            </a:r>
            <a:br>
              <a:rPr lang="en-US" altLang="en-US" sz="4000" kern="0" dirty="0">
                <a:solidFill>
                  <a:schemeClr val="accent5">
                    <a:lumMod val="75000"/>
                  </a:schemeClr>
                </a:solidFill>
                <a:latin typeface="Calibri" panose="020F0502020204030204" pitchFamily="34" charset="0"/>
              </a:rPr>
            </a:br>
            <a:r>
              <a:rPr lang="en-US" altLang="en-US" sz="4000" kern="0" dirty="0">
                <a:solidFill>
                  <a:schemeClr val="accent5">
                    <a:lumMod val="75000"/>
                  </a:schemeClr>
                </a:solidFill>
                <a:latin typeface="Calibri" panose="020F0502020204030204" pitchFamily="34" charset="0"/>
              </a:rPr>
              <a:t>Based on Market Power and Market Exposure</a:t>
            </a:r>
          </a:p>
        </p:txBody>
      </p:sp>
      <p:sp>
        <p:nvSpPr>
          <p:cNvPr id="19" name="Rectangle 11">
            <a:extLst>
              <a:ext uri="{FF2B5EF4-FFF2-40B4-BE49-F238E27FC236}">
                <a16:creationId xmlns:a16="http://schemas.microsoft.com/office/drawing/2014/main" id="{29AF41E5-DA7B-8C22-6A4D-715F8FFE8B4B}"/>
              </a:ext>
            </a:extLst>
          </p:cNvPr>
          <p:cNvSpPr>
            <a:spLocks noChangeArrowheads="1"/>
          </p:cNvSpPr>
          <p:nvPr/>
        </p:nvSpPr>
        <p:spPr bwMode="auto">
          <a:xfrm>
            <a:off x="2361322" y="1876369"/>
            <a:ext cx="12192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1">
            <a:extLst>
              <a:ext uri="{FF2B5EF4-FFF2-40B4-BE49-F238E27FC236}">
                <a16:creationId xmlns:a16="http://schemas.microsoft.com/office/drawing/2014/main" id="{DFA628FB-851D-1A09-B2BC-58C056DEC3FF}"/>
              </a:ext>
            </a:extLst>
          </p:cNvPr>
          <p:cNvSpPr>
            <a:spLocks noChangeArrowheads="1"/>
          </p:cNvSpPr>
          <p:nvPr/>
        </p:nvSpPr>
        <p:spPr bwMode="auto">
          <a:xfrm>
            <a:off x="2361322" y="233356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22">
            <a:extLst>
              <a:ext uri="{FF2B5EF4-FFF2-40B4-BE49-F238E27FC236}">
                <a16:creationId xmlns:a16="http://schemas.microsoft.com/office/drawing/2014/main" id="{1083D439-8719-46BD-DC13-2639A7227E13}"/>
              </a:ext>
            </a:extLst>
          </p:cNvPr>
          <p:cNvSpPr>
            <a:spLocks noChangeArrowheads="1"/>
          </p:cNvSpPr>
          <p:nvPr/>
        </p:nvSpPr>
        <p:spPr bwMode="auto">
          <a:xfrm>
            <a:off x="2361322" y="6943669"/>
            <a:ext cx="12192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DF71CB3C-1EF3-0DE9-BB67-DB2E8E3E968B}"/>
              </a:ext>
            </a:extLst>
          </p:cNvPr>
          <p:cNvGraphicFramePr>
            <a:graphicFrameLocks noGrp="1"/>
          </p:cNvGraphicFramePr>
          <p:nvPr>
            <p:extLst>
              <p:ext uri="{D42A27DB-BD31-4B8C-83A1-F6EECF244321}">
                <p14:modId xmlns:p14="http://schemas.microsoft.com/office/powerpoint/2010/main" val="396754530"/>
              </p:ext>
            </p:extLst>
          </p:nvPr>
        </p:nvGraphicFramePr>
        <p:xfrm>
          <a:off x="0" y="1866098"/>
          <a:ext cx="11845245" cy="4229454"/>
        </p:xfrm>
        <a:graphic>
          <a:graphicData uri="http://schemas.openxmlformats.org/drawingml/2006/table">
            <a:tbl>
              <a:tblPr firstRow="1" bandRow="1">
                <a:tableStyleId>{5C22544A-7EE6-4342-B048-85BDC9FD1C3A}</a:tableStyleId>
              </a:tblPr>
              <a:tblGrid>
                <a:gridCol w="994328">
                  <a:extLst>
                    <a:ext uri="{9D8B030D-6E8A-4147-A177-3AD203B41FA5}">
                      <a16:colId xmlns:a16="http://schemas.microsoft.com/office/drawing/2014/main" val="537799716"/>
                    </a:ext>
                  </a:extLst>
                </a:gridCol>
                <a:gridCol w="676405">
                  <a:extLst>
                    <a:ext uri="{9D8B030D-6E8A-4147-A177-3AD203B41FA5}">
                      <a16:colId xmlns:a16="http://schemas.microsoft.com/office/drawing/2014/main" val="1215515156"/>
                    </a:ext>
                  </a:extLst>
                </a:gridCol>
                <a:gridCol w="5087256">
                  <a:extLst>
                    <a:ext uri="{9D8B030D-6E8A-4147-A177-3AD203B41FA5}">
                      <a16:colId xmlns:a16="http://schemas.microsoft.com/office/drawing/2014/main" val="487092025"/>
                    </a:ext>
                  </a:extLst>
                </a:gridCol>
                <a:gridCol w="5087256">
                  <a:extLst>
                    <a:ext uri="{9D8B030D-6E8A-4147-A177-3AD203B41FA5}">
                      <a16:colId xmlns:a16="http://schemas.microsoft.com/office/drawing/2014/main" val="2864856367"/>
                    </a:ext>
                  </a:extLst>
                </a:gridCol>
              </a:tblGrid>
              <a:tr h="348474">
                <a:tc>
                  <a:txBody>
                    <a:bodyPr/>
                    <a:lstStyle/>
                    <a:p>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sz="16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Market Exposure: Exports Relative to GDP</a:t>
                      </a: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US" sz="1600" dirty="0"/>
                    </a:p>
                  </a:txBody>
                  <a:tcPr>
                    <a:noFill/>
                  </a:tcPr>
                </a:tc>
                <a:extLst>
                  <a:ext uri="{0D108BD9-81ED-4DB2-BD59-A6C34878D82A}">
                    <a16:rowId xmlns:a16="http://schemas.microsoft.com/office/drawing/2014/main" val="2791493040"/>
                  </a:ext>
                </a:extLst>
              </a:tr>
              <a:tr h="375780">
                <a:tc>
                  <a:txBody>
                    <a:bodyPr/>
                    <a:lstStyle/>
                    <a:p>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a:t>
                      </a: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a:t>
                      </a:r>
                      <a:endParaRPr lang="en-US" sz="16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768087"/>
                  </a:ext>
                </a:extLst>
              </a:tr>
              <a:tr h="50650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Market Power: Share of Global Imports</a:t>
                      </a: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Political Great Power: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state that controls large shares of imports but is less dependent on exports can, at little risk to itself, leverage the access to its market on which other, more exposed states are so dependent.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Examples: Rome, Bourbon and Napoleonic France, the United States, and (increasingly) modern China.</a:t>
                      </a: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Commercial Great Power: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 powers for whom trade is intrinsically important may be more prone than political great powers to prioritize commercial goals, and also have more at risk if they attempt to leverage their market power.</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Examples: Athens, Carthage, the Eastern Roman Empire, Victorian England, and Wilhelmine and modern Germany.</a:t>
                      </a:r>
                      <a:endParaRPr kumimoji="0" lang="en-US" altLang="en-US" sz="900" b="0" i="0" u="none" strike="noStrike" cap="none" normalizeH="0" baseline="0" dirty="0">
                        <a:ln>
                          <a:noFill/>
                        </a:ln>
                        <a:solidFill>
                          <a:schemeClr val="tx1"/>
                        </a:solidFill>
                        <a:effectLs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330158801"/>
                  </a:ext>
                </a:extLst>
              </a:tr>
              <a:tr h="506507">
                <a:tc vMerge="1">
                  <a:txBody>
                    <a:bodyPr/>
                    <a:lstStyle/>
                    <a:p>
                      <a:endParaRPr lang="en-US" dirty="0"/>
                    </a:p>
                  </a:txBody>
                  <a:tcPr>
                    <a:noFill/>
                  </a:tcPr>
                </a:tc>
                <a:tc>
                  <a:txBody>
                    <a:bodyPr/>
                    <a:lstStyle/>
                    <a:p>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a:t>
                      </a:r>
                      <a:endParaRPr lang="en-US" sz="16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Disengaged: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States that are less dependent on exports are also less susceptible to commercial leverage; some states (even great powers) may deliberately disengage from trade so as to reduce their external vulnerability.</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Examples: Sparta, Tokugawa and Imperial Japan, Nazi Germany (partially), Maoist China, and the Soviet Union. Many states that are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a:t>
                      </a:r>
                      <a:r>
                        <a:rPr kumimoji="0" lang="en-US" altLang="en-US" sz="16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great powers are disengaged. </a:t>
                      </a: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Exposed: </a:t>
                      </a:r>
                      <a:r>
                        <a:rPr kumimoji="0" lang="en-US" altLang="en-US" sz="16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Export-dependent states place a high priority on trade, and are less able to resist demands for commercial or non-commercial concessions from great powers; they include most small countries, as well as some former commercial great powers.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ts val="600"/>
                        </a:spcAft>
                        <a:buClrTx/>
                        <a:buSzTx/>
                        <a:buFontTx/>
                        <a:buNone/>
                        <a:tabLst/>
                      </a:pPr>
                      <a:r>
                        <a:rPr kumimoji="0" lang="en-US" altLang="en-US" sz="1600" b="0" i="1"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Modern states that are not great powers (and some that once were) are more often exposed than disengaged.</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24670506"/>
                  </a:ext>
                </a:extLst>
              </a:tr>
            </a:tbl>
          </a:graphicData>
        </a:graphic>
      </p:graphicFrame>
    </p:spTree>
    <p:extLst>
      <p:ext uri="{BB962C8B-B14F-4D97-AF65-F5344CB8AC3E}">
        <p14:creationId xmlns:p14="http://schemas.microsoft.com/office/powerpoint/2010/main" val="2259775303"/>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5051</TotalTime>
  <Words>1440</Words>
  <Application>Microsoft Office PowerPoint</Application>
  <PresentationFormat>Widescreen</PresentationFormat>
  <Paragraphs>117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Goudy Old Style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dc:creator>
  <cp:lastModifiedBy>Craig VanGrasstek</cp:lastModifiedBy>
  <cp:revision>200</cp:revision>
  <cp:lastPrinted>2024-10-20T14:24:04Z</cp:lastPrinted>
  <dcterms:created xsi:type="dcterms:W3CDTF">2022-06-02T16:36:27Z</dcterms:created>
  <dcterms:modified xsi:type="dcterms:W3CDTF">2025-04-21T16:28:06Z</dcterms:modified>
</cp:coreProperties>
</file>