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48" r:id="rId2"/>
  </p:sldMasterIdLst>
  <p:notesMasterIdLst>
    <p:notesMasterId r:id="rId25"/>
  </p:notesMasterIdLst>
  <p:handoutMasterIdLst>
    <p:handoutMasterId r:id="rId26"/>
  </p:handoutMasterIdLst>
  <p:sldIdLst>
    <p:sldId id="257" r:id="rId3"/>
    <p:sldId id="256" r:id="rId4"/>
    <p:sldId id="259" r:id="rId5"/>
    <p:sldId id="260" r:id="rId6"/>
    <p:sldId id="331" r:id="rId7"/>
    <p:sldId id="332" r:id="rId8"/>
    <p:sldId id="333" r:id="rId9"/>
    <p:sldId id="334" r:id="rId10"/>
    <p:sldId id="335" r:id="rId11"/>
    <p:sldId id="275" r:id="rId12"/>
    <p:sldId id="318" r:id="rId13"/>
    <p:sldId id="317" r:id="rId14"/>
    <p:sldId id="336" r:id="rId15"/>
    <p:sldId id="337" r:id="rId16"/>
    <p:sldId id="338" r:id="rId17"/>
    <p:sldId id="320" r:id="rId18"/>
    <p:sldId id="305" r:id="rId19"/>
    <p:sldId id="313" r:id="rId20"/>
    <p:sldId id="339" r:id="rId21"/>
    <p:sldId id="325" r:id="rId22"/>
    <p:sldId id="330" r:id="rId23"/>
    <p:sldId id="281" r:id="rId24"/>
  </p:sldIdLst>
  <p:sldSz cx="9144000" cy="5143500" type="screen16x9"/>
  <p:notesSz cx="6858000" cy="9296400"/>
  <p:embeddedFontLst>
    <p:embeddedFont>
      <p:font typeface="Berlin Sans FB Demi" panose="020E0802020502020306" pitchFamily="34" charset="0"/>
      <p:bold r:id="rId27"/>
    </p:embeddedFont>
    <p:embeddedFont>
      <p:font typeface="Century Gothic" panose="020B0502020202020204" pitchFamily="34" charset="0"/>
      <p:regular r:id="rId28"/>
      <p:bold r:id="rId29"/>
      <p:italic r:id="rId30"/>
      <p:boldItalic r:id="rId31"/>
    </p:embeddedFont>
    <p:embeddedFont>
      <p:font typeface="Montserrat Light" panose="00000400000000000000" pitchFamily="2" charset="0"/>
      <p:regular r:id="rId32"/>
      <p:italic r:id="rId33"/>
    </p:embeddedFont>
    <p:embeddedFont>
      <p:font typeface="Trade Gothic Next Heavy" panose="020B0903040303020004" pitchFamily="34" charset="0"/>
      <p:bold r:id="rId34"/>
      <p:boldItalic r:id="rId35"/>
    </p:embeddedFont>
    <p:embeddedFont>
      <p:font typeface="Verdana" panose="020B0604030504040204" pitchFamily="34" charset="0"/>
      <p:regular r:id="rId36"/>
      <p:bold r:id="rId37"/>
      <p:italic r:id="rId38"/>
      <p:boldItalic r:id="rId39"/>
    </p:embeddedFont>
    <p:embeddedFont>
      <p:font typeface="Work Sans Light Roman" panose="020B0604020202020204" charset="0"/>
      <p:regular r:id="rId40"/>
    </p:embeddedFont>
    <p:embeddedFont>
      <p:font typeface="Work Sans Regular Roman" panose="020B0604020202020204" charset="0"/>
      <p:regular r:id="rId41"/>
    </p:embeddedFont>
  </p:embeddedFontLst>
  <p:defaultText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C42ADB-47F1-469B-B8B2-9DE3735FDB72}">
          <p14:sldIdLst>
            <p14:sldId id="257"/>
            <p14:sldId id="256"/>
            <p14:sldId id="259"/>
            <p14:sldId id="260"/>
            <p14:sldId id="331"/>
            <p14:sldId id="332"/>
            <p14:sldId id="333"/>
            <p14:sldId id="334"/>
            <p14:sldId id="335"/>
            <p14:sldId id="275"/>
            <p14:sldId id="318"/>
            <p14:sldId id="317"/>
            <p14:sldId id="336"/>
            <p14:sldId id="337"/>
            <p14:sldId id="338"/>
            <p14:sldId id="320"/>
            <p14:sldId id="305"/>
            <p14:sldId id="313"/>
            <p14:sldId id="339"/>
            <p14:sldId id="325"/>
            <p14:sldId id="330"/>
            <p14:sldId id="281"/>
          </p14:sldIdLst>
        </p14:section>
        <p14:section name="Untitled Section" id="{12A30FAC-7B23-8148-BEE9-A7BEA6091B32}">
          <p14:sldIdLst/>
        </p14:section>
      </p14:sectionLst>
    </p:ext>
    <p:ext uri="{EFAFB233-063F-42B5-8137-9DF3F51BA10A}">
      <p15:sldGuideLst xmlns:p15="http://schemas.microsoft.com/office/powerpoint/2012/main">
        <p15:guide id="1" orient="horz" pos="3045">
          <p15:clr>
            <a:srgbClr val="A4A3A4"/>
          </p15:clr>
        </p15:guide>
        <p15:guide id="2" orient="horz" pos="108" userDrawn="1">
          <p15:clr>
            <a:srgbClr val="A4A3A4"/>
          </p15:clr>
        </p15:guide>
        <p15:guide id="3" orient="horz" pos="565">
          <p15:clr>
            <a:srgbClr val="A4A3A4"/>
          </p15:clr>
        </p15:guide>
        <p15:guide id="4" pos="5532">
          <p15:clr>
            <a:srgbClr val="A4A3A4"/>
          </p15:clr>
        </p15:guide>
        <p15:guide id="5" pos="240">
          <p15:clr>
            <a:srgbClr val="A4A3A4"/>
          </p15:clr>
        </p15:guide>
        <p15:guide id="6" pos="288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66"/>
    <a:srgbClr val="0A4976"/>
    <a:srgbClr val="6FB5B0"/>
    <a:srgbClr val="074F71"/>
    <a:srgbClr val="001E62"/>
    <a:srgbClr val="DA291C"/>
    <a:srgbClr val="DB5A3A"/>
    <a:srgbClr val="2D4047"/>
    <a:srgbClr val="97A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26" d="100"/>
          <a:sy n="126" d="100"/>
        </p:scale>
        <p:origin x="187" y="91"/>
      </p:cViewPr>
      <p:guideLst>
        <p:guide orient="horz" pos="3045"/>
        <p:guide orient="horz" pos="108"/>
        <p:guide orient="horz" pos="565"/>
        <p:guide pos="5532"/>
        <p:guide pos="240"/>
        <p:guide pos="288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80"/>
    </p:cViewPr>
  </p:sorterViewPr>
  <p:notesViewPr>
    <p:cSldViewPr snapToGrid="0">
      <p:cViewPr varScale="1">
        <p:scale>
          <a:sx n="83" d="100"/>
          <a:sy n="83" d="100"/>
        </p:scale>
        <p:origin x="2994" y="10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sz="quarter" idx="1"/>
          </p:nvPr>
        </p:nvSpPr>
        <p:spPr>
          <a:xfrm>
            <a:off x="3884616" y="0"/>
            <a:ext cx="2971800" cy="464820"/>
          </a:xfrm>
          <a:prstGeom prst="rect">
            <a:avLst/>
          </a:prstGeom>
        </p:spPr>
        <p:txBody>
          <a:bodyPr vert="horz" lIns="76424" tIns="38212" rIns="76424" bIns="38212" rtlCol="0"/>
          <a:lstStyle>
            <a:lvl1pPr algn="r">
              <a:defRPr sz="1000"/>
            </a:lvl1pPr>
          </a:lstStyle>
          <a:p>
            <a:fld id="{FBB249C8-B0EF-47DB-AF4B-2187310F4737}" type="datetimeFigureOut">
              <a:rPr lang="en-US" smtClean="0"/>
              <a:t>4/21/2025</a:t>
            </a:fld>
            <a:endParaRPr lang="en-US" dirty="0"/>
          </a:p>
        </p:txBody>
      </p:sp>
      <p:sp>
        <p:nvSpPr>
          <p:cNvPr id="4" name="Footer Placeholder 3"/>
          <p:cNvSpPr>
            <a:spLocks noGrp="1"/>
          </p:cNvSpPr>
          <p:nvPr>
            <p:ph type="ftr" sz="quarter" idx="2"/>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5" name="Slide Number Placeholder 4"/>
          <p:cNvSpPr>
            <a:spLocks noGrp="1"/>
          </p:cNvSpPr>
          <p:nvPr>
            <p:ph type="sldNum" sz="quarter" idx="3"/>
          </p:nvPr>
        </p:nvSpPr>
        <p:spPr>
          <a:xfrm>
            <a:off x="3884616" y="8829966"/>
            <a:ext cx="2971800" cy="464820"/>
          </a:xfrm>
          <a:prstGeom prst="rect">
            <a:avLst/>
          </a:prstGeom>
        </p:spPr>
        <p:txBody>
          <a:bodyPr vert="horz" lIns="76424" tIns="38212" rIns="76424" bIns="38212" rtlCol="0" anchor="b"/>
          <a:lstStyle>
            <a:lvl1pPr algn="r">
              <a:defRPr sz="1000"/>
            </a:lvl1pPr>
          </a:lstStyle>
          <a:p>
            <a:fld id="{F8324DA2-F3E4-47AD-96C6-85138BA5B723}" type="slidenum">
              <a:rPr lang="en-US" smtClean="0"/>
              <a:t>‹#›</a:t>
            </a:fld>
            <a:endParaRPr lang="en-US" dirty="0"/>
          </a:p>
        </p:txBody>
      </p:sp>
    </p:spTree>
    <p:extLst>
      <p:ext uri="{BB962C8B-B14F-4D97-AF65-F5344CB8AC3E}">
        <p14:creationId xmlns:p14="http://schemas.microsoft.com/office/powerpoint/2010/main" val="3751873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76424" tIns="38212" rIns="76424" bIns="38212" rtlCol="0"/>
          <a:lstStyle>
            <a:lvl1pPr algn="l">
              <a:defRPr sz="1000"/>
            </a:lvl1pPr>
          </a:lstStyle>
          <a:p>
            <a:endParaRPr lang="en-US" dirty="0"/>
          </a:p>
        </p:txBody>
      </p:sp>
      <p:sp>
        <p:nvSpPr>
          <p:cNvPr id="3" name="Date Placeholder 2"/>
          <p:cNvSpPr>
            <a:spLocks noGrp="1"/>
          </p:cNvSpPr>
          <p:nvPr>
            <p:ph type="dt" idx="1"/>
          </p:nvPr>
        </p:nvSpPr>
        <p:spPr>
          <a:xfrm>
            <a:off x="3884616" y="0"/>
            <a:ext cx="2971800" cy="464820"/>
          </a:xfrm>
          <a:prstGeom prst="rect">
            <a:avLst/>
          </a:prstGeom>
        </p:spPr>
        <p:txBody>
          <a:bodyPr vert="horz" lIns="76424" tIns="38212" rIns="76424" bIns="38212" rtlCol="0"/>
          <a:lstStyle>
            <a:lvl1pPr algn="r">
              <a:defRPr sz="1000"/>
            </a:lvl1pPr>
          </a:lstStyle>
          <a:p>
            <a:fld id="{3F3139A5-74F9-4E72-A327-A6DEF446D44B}" type="datetimeFigureOut">
              <a:rPr lang="en-US" smtClean="0"/>
              <a:t>4/21/2025</a:t>
            </a:fld>
            <a:endParaRPr lang="en-US" dirty="0"/>
          </a:p>
        </p:txBody>
      </p:sp>
      <p:sp>
        <p:nvSpPr>
          <p:cNvPr id="4" name="Slide Image Placeholder 3"/>
          <p:cNvSpPr>
            <a:spLocks noGrp="1" noRot="1" noChangeAspect="1"/>
          </p:cNvSpPr>
          <p:nvPr>
            <p:ph type="sldImg" idx="2"/>
          </p:nvPr>
        </p:nvSpPr>
        <p:spPr>
          <a:xfrm>
            <a:off x="333375" y="698500"/>
            <a:ext cx="6191250" cy="3482975"/>
          </a:xfrm>
          <a:prstGeom prst="rect">
            <a:avLst/>
          </a:prstGeom>
          <a:noFill/>
          <a:ln w="12700">
            <a:solidFill>
              <a:prstClr val="black"/>
            </a:solidFill>
          </a:ln>
        </p:spPr>
        <p:txBody>
          <a:bodyPr vert="horz" lIns="76424" tIns="38212" rIns="76424" bIns="38212"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76424" tIns="38212" rIns="76424" bIns="3821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2971800" cy="464820"/>
          </a:xfrm>
          <a:prstGeom prst="rect">
            <a:avLst/>
          </a:prstGeom>
        </p:spPr>
        <p:txBody>
          <a:bodyPr vert="horz" lIns="76424" tIns="38212" rIns="76424" bIns="38212" rtlCol="0" anchor="b"/>
          <a:lstStyle>
            <a:lvl1pPr algn="l">
              <a:defRPr sz="1000"/>
            </a:lvl1pPr>
          </a:lstStyle>
          <a:p>
            <a:endParaRPr lang="en-US" dirty="0"/>
          </a:p>
        </p:txBody>
      </p:sp>
      <p:sp>
        <p:nvSpPr>
          <p:cNvPr id="7" name="Slide Number Placeholder 6"/>
          <p:cNvSpPr>
            <a:spLocks noGrp="1"/>
          </p:cNvSpPr>
          <p:nvPr>
            <p:ph type="sldNum" sz="quarter" idx="5"/>
          </p:nvPr>
        </p:nvSpPr>
        <p:spPr>
          <a:xfrm>
            <a:off x="3884616" y="8829966"/>
            <a:ext cx="2971800" cy="464820"/>
          </a:xfrm>
          <a:prstGeom prst="rect">
            <a:avLst/>
          </a:prstGeom>
        </p:spPr>
        <p:txBody>
          <a:bodyPr vert="horz" lIns="76424" tIns="38212" rIns="76424" bIns="38212" rtlCol="0" anchor="b"/>
          <a:lstStyle>
            <a:lvl1pPr algn="r">
              <a:defRPr sz="1000"/>
            </a:lvl1pPr>
          </a:lstStyle>
          <a:p>
            <a:fld id="{5D1916B9-ACCA-4143-883C-1952F0983819}" type="slidenum">
              <a:rPr lang="en-US" smtClean="0"/>
              <a:t>‹#›</a:t>
            </a:fld>
            <a:endParaRPr lang="en-US" dirty="0"/>
          </a:p>
        </p:txBody>
      </p:sp>
    </p:spTree>
    <p:extLst>
      <p:ext uri="{BB962C8B-B14F-4D97-AF65-F5344CB8AC3E}">
        <p14:creationId xmlns:p14="http://schemas.microsoft.com/office/powerpoint/2010/main" val="2167350969"/>
      </p:ext>
    </p:extLst>
  </p:cSld>
  <p:clrMap bg1="lt1" tx1="dk1" bg2="lt2" tx2="dk2" accent1="accent1" accent2="accent2" accent3="accent3" accent4="accent4" accent5="accent5" accent6="accent6" hlink="hlink" folHlink="folHlink"/>
  <p:notesStyle>
    <a:lvl1pPr marL="0"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1pPr>
    <a:lvl2pPr marL="408141"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2pPr>
    <a:lvl3pPr marL="816282"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3pPr>
    <a:lvl4pPr marL="1224423"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4pPr>
    <a:lvl5pPr marL="1632564" algn="l" defTabSz="816282" rtl="0" eaLnBrk="1" latinLnBrk="0" hangingPunct="1">
      <a:defRPr sz="1000" kern="1200">
        <a:solidFill>
          <a:schemeClr val="tx1"/>
        </a:solidFill>
        <a:latin typeface="Verdana" panose="020B0604030504040204" pitchFamily="34" charset="0"/>
        <a:ea typeface="Verdana" panose="020B0604030504040204" pitchFamily="34" charset="0"/>
        <a:cs typeface="+mn-cs"/>
      </a:defRPr>
    </a:lvl5pPr>
    <a:lvl6pPr marL="2040705" algn="l" defTabSz="816282" rtl="0" eaLnBrk="1" latinLnBrk="0" hangingPunct="1">
      <a:defRPr sz="1000" kern="1200">
        <a:solidFill>
          <a:schemeClr val="tx1"/>
        </a:solidFill>
        <a:latin typeface="+mn-lt"/>
        <a:ea typeface="+mn-ea"/>
        <a:cs typeface="+mn-cs"/>
      </a:defRPr>
    </a:lvl6pPr>
    <a:lvl7pPr marL="2448846" algn="l" defTabSz="816282" rtl="0" eaLnBrk="1" latinLnBrk="0" hangingPunct="1">
      <a:defRPr sz="1000" kern="1200">
        <a:solidFill>
          <a:schemeClr val="tx1"/>
        </a:solidFill>
        <a:latin typeface="+mn-lt"/>
        <a:ea typeface="+mn-ea"/>
        <a:cs typeface="+mn-cs"/>
      </a:defRPr>
    </a:lvl7pPr>
    <a:lvl8pPr marL="2856988" algn="l" defTabSz="816282" rtl="0" eaLnBrk="1" latinLnBrk="0" hangingPunct="1">
      <a:defRPr sz="1000" kern="1200">
        <a:solidFill>
          <a:schemeClr val="tx1"/>
        </a:solidFill>
        <a:latin typeface="+mn-lt"/>
        <a:ea typeface="+mn-ea"/>
        <a:cs typeface="+mn-cs"/>
      </a:defRPr>
    </a:lvl8pPr>
    <a:lvl9pPr marL="3265129" algn="l" defTabSz="81628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3</a:t>
            </a:fld>
            <a:endParaRPr lang="en-US" dirty="0"/>
          </a:p>
        </p:txBody>
      </p:sp>
    </p:spTree>
    <p:extLst>
      <p:ext uri="{BB962C8B-B14F-4D97-AF65-F5344CB8AC3E}">
        <p14:creationId xmlns:p14="http://schemas.microsoft.com/office/powerpoint/2010/main" val="3837158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12</a:t>
            </a:fld>
            <a:endParaRPr lang="en-US" dirty="0"/>
          </a:p>
        </p:txBody>
      </p:sp>
    </p:spTree>
    <p:extLst>
      <p:ext uri="{BB962C8B-B14F-4D97-AF65-F5344CB8AC3E}">
        <p14:creationId xmlns:p14="http://schemas.microsoft.com/office/powerpoint/2010/main" val="2362913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13</a:t>
            </a:fld>
            <a:endParaRPr lang="en-US" dirty="0"/>
          </a:p>
        </p:txBody>
      </p:sp>
    </p:spTree>
    <p:extLst>
      <p:ext uri="{BB962C8B-B14F-4D97-AF65-F5344CB8AC3E}">
        <p14:creationId xmlns:p14="http://schemas.microsoft.com/office/powerpoint/2010/main" val="1314284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14</a:t>
            </a:fld>
            <a:endParaRPr lang="en-US" dirty="0"/>
          </a:p>
        </p:txBody>
      </p:sp>
    </p:spTree>
    <p:extLst>
      <p:ext uri="{BB962C8B-B14F-4D97-AF65-F5344CB8AC3E}">
        <p14:creationId xmlns:p14="http://schemas.microsoft.com/office/powerpoint/2010/main" val="677357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15</a:t>
            </a:fld>
            <a:endParaRPr lang="en-US" dirty="0"/>
          </a:p>
        </p:txBody>
      </p:sp>
    </p:spTree>
    <p:extLst>
      <p:ext uri="{BB962C8B-B14F-4D97-AF65-F5344CB8AC3E}">
        <p14:creationId xmlns:p14="http://schemas.microsoft.com/office/powerpoint/2010/main" val="3920410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16</a:t>
            </a:fld>
            <a:endParaRPr lang="en-US" dirty="0"/>
          </a:p>
        </p:txBody>
      </p:sp>
    </p:spTree>
    <p:extLst>
      <p:ext uri="{BB962C8B-B14F-4D97-AF65-F5344CB8AC3E}">
        <p14:creationId xmlns:p14="http://schemas.microsoft.com/office/powerpoint/2010/main" val="414415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17</a:t>
            </a:fld>
            <a:endParaRPr lang="en-US" dirty="0"/>
          </a:p>
        </p:txBody>
      </p:sp>
    </p:spTree>
    <p:extLst>
      <p:ext uri="{BB962C8B-B14F-4D97-AF65-F5344CB8AC3E}">
        <p14:creationId xmlns:p14="http://schemas.microsoft.com/office/powerpoint/2010/main" val="38374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18</a:t>
            </a:fld>
            <a:endParaRPr lang="en-US" dirty="0"/>
          </a:p>
        </p:txBody>
      </p:sp>
    </p:spTree>
    <p:extLst>
      <p:ext uri="{BB962C8B-B14F-4D97-AF65-F5344CB8AC3E}">
        <p14:creationId xmlns:p14="http://schemas.microsoft.com/office/powerpoint/2010/main" val="426761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19</a:t>
            </a:fld>
            <a:endParaRPr lang="en-US" dirty="0"/>
          </a:p>
        </p:txBody>
      </p:sp>
    </p:spTree>
    <p:extLst>
      <p:ext uri="{BB962C8B-B14F-4D97-AF65-F5344CB8AC3E}">
        <p14:creationId xmlns:p14="http://schemas.microsoft.com/office/powerpoint/2010/main" val="279395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20</a:t>
            </a:fld>
            <a:endParaRPr lang="en-US" dirty="0"/>
          </a:p>
        </p:txBody>
      </p:sp>
    </p:spTree>
    <p:extLst>
      <p:ext uri="{BB962C8B-B14F-4D97-AF65-F5344CB8AC3E}">
        <p14:creationId xmlns:p14="http://schemas.microsoft.com/office/powerpoint/2010/main" val="1474022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21</a:t>
            </a:fld>
            <a:endParaRPr lang="en-US" dirty="0"/>
          </a:p>
        </p:txBody>
      </p:sp>
    </p:spTree>
    <p:extLst>
      <p:ext uri="{BB962C8B-B14F-4D97-AF65-F5344CB8AC3E}">
        <p14:creationId xmlns:p14="http://schemas.microsoft.com/office/powerpoint/2010/main" val="278472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4</a:t>
            </a:fld>
            <a:endParaRPr lang="en-US" dirty="0"/>
          </a:p>
        </p:txBody>
      </p:sp>
    </p:spTree>
    <p:extLst>
      <p:ext uri="{BB962C8B-B14F-4D97-AF65-F5344CB8AC3E}">
        <p14:creationId xmlns:p14="http://schemas.microsoft.com/office/powerpoint/2010/main" val="3879384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22</a:t>
            </a:fld>
            <a:endParaRPr lang="en-US" dirty="0"/>
          </a:p>
        </p:txBody>
      </p:sp>
    </p:spTree>
    <p:extLst>
      <p:ext uri="{BB962C8B-B14F-4D97-AF65-F5344CB8AC3E}">
        <p14:creationId xmlns:p14="http://schemas.microsoft.com/office/powerpoint/2010/main" val="251784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5</a:t>
            </a:fld>
            <a:endParaRPr lang="en-US" dirty="0"/>
          </a:p>
        </p:txBody>
      </p:sp>
    </p:spTree>
    <p:extLst>
      <p:ext uri="{BB962C8B-B14F-4D97-AF65-F5344CB8AC3E}">
        <p14:creationId xmlns:p14="http://schemas.microsoft.com/office/powerpoint/2010/main" val="169298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6</a:t>
            </a:fld>
            <a:endParaRPr lang="en-US" dirty="0"/>
          </a:p>
        </p:txBody>
      </p:sp>
    </p:spTree>
    <p:extLst>
      <p:ext uri="{BB962C8B-B14F-4D97-AF65-F5344CB8AC3E}">
        <p14:creationId xmlns:p14="http://schemas.microsoft.com/office/powerpoint/2010/main" val="2866775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7</a:t>
            </a:fld>
            <a:endParaRPr lang="en-US" dirty="0"/>
          </a:p>
        </p:txBody>
      </p:sp>
    </p:spTree>
    <p:extLst>
      <p:ext uri="{BB962C8B-B14F-4D97-AF65-F5344CB8AC3E}">
        <p14:creationId xmlns:p14="http://schemas.microsoft.com/office/powerpoint/2010/main" val="44108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8</a:t>
            </a:fld>
            <a:endParaRPr lang="en-US" dirty="0"/>
          </a:p>
        </p:txBody>
      </p:sp>
    </p:spTree>
    <p:extLst>
      <p:ext uri="{BB962C8B-B14F-4D97-AF65-F5344CB8AC3E}">
        <p14:creationId xmlns:p14="http://schemas.microsoft.com/office/powerpoint/2010/main" val="320540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9</a:t>
            </a:fld>
            <a:endParaRPr lang="en-US" dirty="0"/>
          </a:p>
        </p:txBody>
      </p:sp>
    </p:spTree>
    <p:extLst>
      <p:ext uri="{BB962C8B-B14F-4D97-AF65-F5344CB8AC3E}">
        <p14:creationId xmlns:p14="http://schemas.microsoft.com/office/powerpoint/2010/main" val="1097542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10</a:t>
            </a:fld>
            <a:endParaRPr lang="en-US" dirty="0"/>
          </a:p>
        </p:txBody>
      </p:sp>
    </p:spTree>
    <p:extLst>
      <p:ext uri="{BB962C8B-B14F-4D97-AF65-F5344CB8AC3E}">
        <p14:creationId xmlns:p14="http://schemas.microsoft.com/office/powerpoint/2010/main" val="2080782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1916B9-ACCA-4143-883C-1952F0983819}" type="slidenum">
              <a:rPr lang="en-US" smtClean="0"/>
              <a:t>11</a:t>
            </a:fld>
            <a:endParaRPr lang="en-US" dirty="0"/>
          </a:p>
        </p:txBody>
      </p:sp>
    </p:spTree>
    <p:extLst>
      <p:ext uri="{BB962C8B-B14F-4D97-AF65-F5344CB8AC3E}">
        <p14:creationId xmlns:p14="http://schemas.microsoft.com/office/powerpoint/2010/main" val="90402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descr="A logo with a black background&#10;&#10;Description automatically generated">
            <a:extLst>
              <a:ext uri="{FF2B5EF4-FFF2-40B4-BE49-F238E27FC236}">
                <a16:creationId xmlns:a16="http://schemas.microsoft.com/office/drawing/2014/main" id="{9A0573A0-C56C-7840-E28D-B406A0AA7E9F}"/>
              </a:ext>
            </a:extLst>
          </p:cNvPr>
          <p:cNvPicPr>
            <a:picLocks noChangeAspect="1"/>
          </p:cNvPicPr>
          <p:nvPr userDrawn="1"/>
        </p:nvPicPr>
        <p:blipFill>
          <a:blip r:embed="rId2">
            <a:alphaModFix amt="5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35400" y="-454398"/>
            <a:ext cx="5794831" cy="5794831"/>
          </a:xfrm>
          <a:prstGeom prst="rect">
            <a:avLst/>
          </a:prstGeom>
        </p:spPr>
      </p:pic>
    </p:spTree>
    <p:extLst>
      <p:ext uri="{BB962C8B-B14F-4D97-AF65-F5344CB8AC3E}">
        <p14:creationId xmlns:p14="http://schemas.microsoft.com/office/powerpoint/2010/main" val="162077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2" descr="A logo with a black background&#10;&#10;Description automatically generated">
            <a:extLst>
              <a:ext uri="{FF2B5EF4-FFF2-40B4-BE49-F238E27FC236}">
                <a16:creationId xmlns:a16="http://schemas.microsoft.com/office/drawing/2014/main" id="{8F853A31-65FC-3C60-2C6C-BCEB9207569F}"/>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l="18096" r="8166" b="2971"/>
          <a:stretch/>
        </p:blipFill>
        <p:spPr>
          <a:xfrm>
            <a:off x="126999" y="152717"/>
            <a:ext cx="3363818" cy="4426239"/>
          </a:xfrm>
          <a:prstGeom prst="rect">
            <a:avLst/>
          </a:prstGeom>
        </p:spPr>
      </p:pic>
      <p:sp>
        <p:nvSpPr>
          <p:cNvPr id="25" name="Title 1"/>
          <p:cNvSpPr>
            <a:spLocks noGrp="1"/>
          </p:cNvSpPr>
          <p:nvPr>
            <p:ph type="title" hasCustomPrompt="1"/>
          </p:nvPr>
        </p:nvSpPr>
        <p:spPr>
          <a:xfrm>
            <a:off x="914400" y="2224088"/>
            <a:ext cx="7315200" cy="695325"/>
          </a:xfrm>
          <a:prstGeom prst="rect">
            <a:avLst/>
          </a:prstGeom>
          <a:noFill/>
        </p:spPr>
        <p:txBody>
          <a:bodyPr anchor="ctr" anchorCtr="0">
            <a:noAutofit/>
          </a:bodyPr>
          <a:lstStyle>
            <a:lvl1pPr algn="l">
              <a:defRPr sz="2000" b="0" i="0" u="none" cap="none" spc="50" baseline="0">
                <a:solidFill>
                  <a:srgbClr val="0A4976"/>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DIVIDER TITLE</a:t>
            </a:r>
          </a:p>
        </p:txBody>
      </p:sp>
      <p:pic>
        <p:nvPicPr>
          <p:cNvPr id="2" name="Picture 1" descr="A black background with a black square&#10;&#10;Description automatically generated with medium confidence">
            <a:extLst>
              <a:ext uri="{FF2B5EF4-FFF2-40B4-BE49-F238E27FC236}">
                <a16:creationId xmlns:a16="http://schemas.microsoft.com/office/drawing/2014/main" id="{47EBF895-3460-2BA5-1903-852EA595A51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98611"/>
          <a:stretch/>
        </p:blipFill>
        <p:spPr>
          <a:xfrm>
            <a:off x="-1" y="0"/>
            <a:ext cx="127000" cy="5143500"/>
          </a:xfrm>
          <a:prstGeom prst="rect">
            <a:avLst/>
          </a:prstGeom>
        </p:spPr>
      </p:pic>
      <p:pic>
        <p:nvPicPr>
          <p:cNvPr id="4" name="Picture 3">
            <a:extLst>
              <a:ext uri="{FF2B5EF4-FFF2-40B4-BE49-F238E27FC236}">
                <a16:creationId xmlns:a16="http://schemas.microsoft.com/office/drawing/2014/main" id="{65DE512D-917B-CED3-F629-FF836AA98D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Tree>
    <p:extLst>
      <p:ext uri="{BB962C8B-B14F-4D97-AF65-F5344CB8AC3E}">
        <p14:creationId xmlns:p14="http://schemas.microsoft.com/office/powerpoint/2010/main" val="3533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3" name="Text Placeholder 2"/>
          <p:cNvSpPr>
            <a:spLocks noGrp="1"/>
          </p:cNvSpPr>
          <p:nvPr>
            <p:ph type="body" sz="quarter" idx="13"/>
          </p:nvPr>
        </p:nvSpPr>
        <p:spPr>
          <a:xfrm>
            <a:off x="489173" y="772750"/>
            <a:ext cx="8493840" cy="3786366"/>
          </a:xfrm>
          <a:prstGeom prst="rect">
            <a:avLst/>
          </a:prstGeom>
        </p:spPr>
        <p:txBody>
          <a:bodyPr/>
          <a:lstStyle>
            <a:lvl1pPr marL="228600" indent="-237744">
              <a:buSzPct val="100000"/>
              <a:buFont typeface="Wingdings" panose="05000000000000000000" pitchFamily="2" charset="2"/>
              <a:buChar char="§"/>
              <a:defRPr sz="1400">
                <a:latin typeface="Verdana" panose="020B0604030504040204" pitchFamily="34" charset="0"/>
                <a:ea typeface="Verdana" panose="020B0604030504040204" pitchFamily="34" charset="0"/>
              </a:defRPr>
            </a:lvl1pPr>
            <a:lvl2pPr marL="457200" indent="-228600">
              <a:buSzPct val="60000"/>
              <a:buFont typeface="Courier New" panose="02070309020205020404" pitchFamily="49" charset="0"/>
              <a:buChar char="o"/>
              <a:defRPr sz="1400">
                <a:latin typeface="Verdana" panose="020B0604030504040204" pitchFamily="34" charset="0"/>
                <a:ea typeface="Verdana" panose="020B0604030504040204" pitchFamily="34" charset="0"/>
              </a:defRPr>
            </a:lvl2pPr>
            <a:lvl3pPr marL="688975" indent="-231775">
              <a:buSzPct val="60000"/>
              <a:buFont typeface="Verdana" panose="020B0604030504040204" pitchFamily="34" charset="0"/>
              <a:buChar char="-"/>
              <a:defRPr sz="1400">
                <a:latin typeface="Verdana" panose="020B0604030504040204" pitchFamily="34" charset="0"/>
                <a:ea typeface="Verdana" panose="020B0604030504040204" pitchFamily="34" charset="0"/>
              </a:defRPr>
            </a:lvl3pPr>
            <a:lvl4pPr marL="914400" indent="-228600">
              <a:buSzPct val="60000"/>
              <a:buFont typeface="Wingdings" panose="05000000000000000000" pitchFamily="2" charset="2"/>
              <a:buChar char="§"/>
              <a:defRPr sz="1400">
                <a:latin typeface="Verdana" panose="020B0604030504040204" pitchFamily="34" charset="0"/>
                <a:ea typeface="Verdana" panose="020B0604030504040204" pitchFamily="34" charset="0"/>
              </a:defRPr>
            </a:lvl4pPr>
            <a:lvl5pPr marL="1143000" indent="-237744">
              <a:buClr>
                <a:srgbClr val="0A4976"/>
              </a:buClr>
              <a:buSzPct val="60000"/>
              <a:buFont typeface="Courier New" panose="02070309020205020404" pitchFamily="49" charset="0"/>
              <a:buChar char="o"/>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624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harts and Tabl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2276" y="827538"/>
            <a:ext cx="4010363" cy="619125"/>
          </a:xfrm>
        </p:spPr>
        <p:txBody>
          <a:bodyPr anchor="t"/>
          <a:lstStyle>
            <a:lvl1pPr marL="0" indent="0">
              <a:buNone/>
              <a:defRPr sz="1400" b="0" baseline="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or subtitle goes here</a:t>
            </a:r>
          </a:p>
        </p:txBody>
      </p:sp>
      <p:sp>
        <p:nvSpPr>
          <p:cNvPr id="4" name="Content Placeholder 3"/>
          <p:cNvSpPr>
            <a:spLocks noGrp="1"/>
          </p:cNvSpPr>
          <p:nvPr>
            <p:ph sz="half" idx="2"/>
          </p:nvPr>
        </p:nvSpPr>
        <p:spPr>
          <a:xfrm>
            <a:off x="701050" y="1477699"/>
            <a:ext cx="3868737" cy="2921695"/>
          </a:xfrm>
        </p:spPr>
        <p:txBody>
          <a:bodyPr/>
          <a:lstStyle>
            <a:lvl1pPr marL="228600" indent="-237744">
              <a:buFont typeface="Wingdings" panose="05000000000000000000" pitchFamily="2" charset="2"/>
              <a:buChar char="§"/>
              <a:defRPr sz="1400">
                <a:latin typeface="+mn-lt"/>
                <a:ea typeface="Verdana" panose="020B0604030504040204" pitchFamily="34" charset="0"/>
              </a:defRPr>
            </a:lvl1pPr>
            <a:lvl2pPr marL="457200" indent="-228600">
              <a:buSzPct val="60000"/>
              <a:buFont typeface="Courier New" panose="02070309020205020404" pitchFamily="49" charset="0"/>
              <a:buChar char="o"/>
              <a:defRPr sz="1400">
                <a:latin typeface="+mn-lt"/>
              </a:defRPr>
            </a:lvl2pPr>
            <a:lvl3pPr marL="685800" indent="-237744">
              <a:buSzPct val="60000"/>
              <a:buFont typeface="Work Sans Regular Roman" panose="020B0604020202020204" charset="0"/>
              <a:buChar char="-"/>
              <a:defRPr sz="1400">
                <a:latin typeface="+mn-lt"/>
              </a:defRPr>
            </a:lvl3pPr>
            <a:lvl4pPr marL="914400" indent="-237744">
              <a:buSzPct val="60000"/>
              <a:defRPr sz="1400">
                <a:latin typeface="+mn-lt"/>
              </a:defRPr>
            </a:lvl4pPr>
            <a:lvl5pPr marL="1143000" indent="-237744">
              <a:buClr>
                <a:srgbClr val="0A4976"/>
              </a:buClr>
              <a:buSzPct val="60000"/>
              <a:buFont typeface="Courier New" panose="02070309020205020404" pitchFamily="49" charset="0"/>
              <a:buChar char="o"/>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397597" y="827537"/>
            <a:ext cx="3887788" cy="619125"/>
          </a:xfrm>
        </p:spPr>
        <p:txBody>
          <a:bodyPr anchor="t"/>
          <a:lstStyle>
            <a:lvl1pPr marL="0" indent="0">
              <a:buNone/>
              <a:defRPr sz="1400" b="0">
                <a:latin typeface="Verdana" panose="020B0604030504040204" pitchFamily="34" charset="0"/>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 or subtitle goes here</a:t>
            </a:r>
          </a:p>
        </p:txBody>
      </p:sp>
      <p:pic>
        <p:nvPicPr>
          <p:cNvPr id="13" name="Picture 12">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9"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
        <p:nvSpPr>
          <p:cNvPr id="8" name="Content Placeholder 3"/>
          <p:cNvSpPr>
            <a:spLocks noGrp="1"/>
          </p:cNvSpPr>
          <p:nvPr>
            <p:ph sz="half" idx="10"/>
          </p:nvPr>
        </p:nvSpPr>
        <p:spPr>
          <a:xfrm>
            <a:off x="4569787" y="1519143"/>
            <a:ext cx="3868737" cy="2921695"/>
          </a:xfrm>
        </p:spPr>
        <p:txBody>
          <a:bodyPr/>
          <a:lstStyle>
            <a:lvl1pPr marL="228600" indent="-237744">
              <a:buFont typeface="Wingdings" panose="05000000000000000000" pitchFamily="2" charset="2"/>
              <a:buChar char="§"/>
              <a:defRPr sz="1400">
                <a:latin typeface="+mn-lt"/>
                <a:ea typeface="Verdana" panose="020B0604030504040204" pitchFamily="34" charset="0"/>
              </a:defRPr>
            </a:lvl1pPr>
            <a:lvl2pPr marL="457200" indent="-228600">
              <a:buSzPct val="60000"/>
              <a:buFont typeface="Courier New" panose="02070309020205020404" pitchFamily="49" charset="0"/>
              <a:buChar char="o"/>
              <a:defRPr sz="1400">
                <a:latin typeface="+mn-lt"/>
              </a:defRPr>
            </a:lvl2pPr>
            <a:lvl3pPr marL="685800" indent="-237744">
              <a:buSzPct val="60000"/>
              <a:buFont typeface="Work Sans Regular Roman" panose="020B0604020202020204" charset="0"/>
              <a:buChar char="-"/>
              <a:defRPr sz="1400">
                <a:latin typeface="+mn-lt"/>
              </a:defRPr>
            </a:lvl3pPr>
            <a:lvl4pPr marL="914400" indent="-237744">
              <a:buSzPct val="60000"/>
              <a:defRPr sz="1400">
                <a:latin typeface="+mn-lt"/>
              </a:defRPr>
            </a:lvl4pPr>
            <a:lvl5pPr marL="1143000" indent="-237744">
              <a:buSzPct val="60000"/>
              <a:buFont typeface="Courier New" panose="02070309020205020404" pitchFamily="49" charset="0"/>
              <a:buChar char="o"/>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0676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478952" y="784247"/>
            <a:ext cx="8221069" cy="3704994"/>
          </a:xfrm>
          <a:prstGeom prst="rect">
            <a:avLst/>
          </a:prstGeom>
        </p:spPr>
        <p:txBody>
          <a:bodyPr/>
          <a:lstStyle>
            <a:lvl1pPr marL="0" indent="0">
              <a:lnSpc>
                <a:spcPct val="150000"/>
              </a:lnSpc>
              <a:spcAft>
                <a:spcPts val="0"/>
              </a:spcAft>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a:t>
            </a:r>
          </a:p>
          <a:p>
            <a:pPr lvl="0"/>
            <a:endParaRPr lang="en-US" dirty="0"/>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5"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23339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59DB955-C9CD-8444-BC9A-D98570300E1B}"/>
              </a:ext>
            </a:extLst>
          </p:cNvPr>
          <p:cNvSpPr>
            <a:spLocks noGrp="1"/>
          </p:cNvSpPr>
          <p:nvPr>
            <p:ph type="body" sz="quarter" idx="10" hasCustomPrompt="1"/>
          </p:nvPr>
        </p:nvSpPr>
        <p:spPr>
          <a:xfrm>
            <a:off x="482600" y="782544"/>
            <a:ext cx="8235951" cy="3708400"/>
          </a:xfrm>
          <a:prstGeom prst="rect">
            <a:avLst/>
          </a:prstGeom>
        </p:spPr>
        <p:txBody>
          <a:bodyPr numCol="2" spcCol="457200"/>
          <a:lstStyle>
            <a:lvl1pPr marL="0" indent="0">
              <a:lnSpc>
                <a:spcPct val="150000"/>
              </a:lnSpc>
              <a:buFont typeface="Arial" panose="020B0604020202020204" pitchFamily="34" charset="0"/>
              <a:buNone/>
              <a:defRPr sz="1400" b="0" i="0">
                <a:latin typeface="Verdana" panose="020B0604030504040204" pitchFamily="34" charset="0"/>
                <a:ea typeface="Verdana" panose="020B0604030504040204" pitchFamily="34" charset="0"/>
              </a:defRPr>
            </a:lvl1pPr>
            <a:lvl2pPr marL="0" indent="0">
              <a:buFont typeface="Arial" panose="020B0604020202020204" pitchFamily="34" charset="0"/>
              <a:buNone/>
              <a:defRPr b="0" i="0">
                <a:latin typeface="Montserrat Light" pitchFamily="2" charset="77"/>
              </a:defRPr>
            </a:lvl2pPr>
            <a:lvl3pPr marL="342840" indent="0">
              <a:buFont typeface="Arial" panose="020B0604020202020204" pitchFamily="34" charset="0"/>
              <a:buNone/>
              <a:defRPr b="0" i="0">
                <a:latin typeface="Montserrat Light" pitchFamily="2" charset="77"/>
              </a:defRPr>
            </a:lvl3pPr>
            <a:lvl4pPr marL="669352" indent="0">
              <a:buFont typeface="Arial" panose="020B0604020202020204" pitchFamily="34" charset="0"/>
              <a:buNone/>
              <a:defRPr b="0" i="0">
                <a:latin typeface="Montserrat Light" pitchFamily="2" charset="77"/>
              </a:defRPr>
            </a:lvl4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fermentum </a:t>
            </a:r>
            <a:r>
              <a:rPr lang="en-US" dirty="0" err="1"/>
              <a:t>accumsan</a:t>
            </a:r>
            <a:r>
              <a:rPr lang="en-US" dirty="0"/>
              <a:t>. </a:t>
            </a:r>
            <a:r>
              <a:rPr lang="en-US" dirty="0" err="1"/>
              <a:t>Curabitur</a:t>
            </a:r>
            <a:r>
              <a:rPr lang="en-US" dirty="0"/>
              <a:t> </a:t>
            </a:r>
            <a:r>
              <a:rPr lang="en-US" dirty="0" err="1"/>
              <a:t>ultrices</a:t>
            </a:r>
            <a:r>
              <a:rPr lang="en-US" dirty="0"/>
              <a:t> ipsum vel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 </a:t>
            </a:r>
            <a:r>
              <a:rPr lang="en-US" dirty="0" err="1"/>
              <a:t>sodales</a:t>
            </a:r>
            <a:r>
              <a:rPr lang="en-US" dirty="0"/>
              <a:t> </a:t>
            </a:r>
            <a:r>
              <a:rPr lang="en-US" dirty="0" err="1"/>
              <a:t>augue</a:t>
            </a:r>
            <a:r>
              <a:rPr lang="en-US" dirty="0"/>
              <a:t>. </a:t>
            </a:r>
            <a:r>
              <a:rPr lang="en-US" dirty="0" err="1"/>
              <a:t>Suspendisse</a:t>
            </a:r>
            <a:r>
              <a:rPr lang="en-US" dirty="0"/>
              <a:t> gravida ac </a:t>
            </a:r>
            <a:r>
              <a:rPr lang="en-US" dirty="0" err="1"/>
              <a:t>leo</a:t>
            </a:r>
            <a:r>
              <a:rPr lang="en-US" dirty="0"/>
              <a:t> </a:t>
            </a:r>
            <a:r>
              <a:rPr lang="en-US" dirty="0" err="1"/>
              <a:t>eu</a:t>
            </a:r>
            <a:r>
              <a:rPr lang="en-US" dirty="0"/>
              <a:t> </a:t>
            </a:r>
            <a:r>
              <a:rPr lang="en-US" dirty="0" err="1"/>
              <a:t>ullamcorper</a:t>
            </a:r>
            <a:r>
              <a:rPr lang="en-US" dirty="0"/>
              <a:t>. Proin </a:t>
            </a:r>
            <a:r>
              <a:rPr lang="en-US" dirty="0" err="1"/>
              <a:t>sagittis</a:t>
            </a:r>
            <a:r>
              <a:rPr lang="en-US" dirty="0"/>
              <a:t> </a:t>
            </a:r>
            <a:r>
              <a:rPr lang="en-US" dirty="0" err="1"/>
              <a:t>massa</a:t>
            </a:r>
            <a:r>
              <a:rPr lang="en-US" dirty="0"/>
              <a:t> sed </a:t>
            </a:r>
            <a:r>
              <a:rPr lang="en-US" dirty="0" err="1"/>
              <a:t>felis</a:t>
            </a:r>
            <a:r>
              <a:rPr lang="en-US" dirty="0"/>
              <a:t> </a:t>
            </a:r>
            <a:r>
              <a:rPr lang="en-US" dirty="0" err="1"/>
              <a:t>bibendum</a:t>
            </a:r>
            <a:r>
              <a:rPr lang="en-US" dirty="0"/>
              <a:t>, </a:t>
            </a:r>
            <a:r>
              <a:rPr lang="en-US" dirty="0" err="1"/>
              <a:t>dapibus</a:t>
            </a:r>
            <a:r>
              <a:rPr lang="en-US" dirty="0"/>
              <a:t> maximus mi </a:t>
            </a:r>
            <a:r>
              <a:rPr lang="en-US" dirty="0" err="1"/>
              <a:t>sodales</a:t>
            </a:r>
            <a:r>
              <a:rPr lang="en-US" dirty="0"/>
              <a:t>. </a:t>
            </a:r>
          </a:p>
          <a:p>
            <a:pPr lvl="0"/>
            <a:r>
              <a:rPr lang="en-US" dirty="0"/>
              <a:t>Nam non maximus eros. In </a:t>
            </a:r>
            <a:r>
              <a:rPr lang="en-US" dirty="0" err="1"/>
              <a:t>faucibus</a:t>
            </a:r>
            <a:r>
              <a:rPr lang="en-US" dirty="0"/>
              <a:t> </a:t>
            </a:r>
            <a:r>
              <a:rPr lang="en-US" dirty="0" err="1"/>
              <a:t>purus</a:t>
            </a:r>
            <a:r>
              <a:rPr lang="en-US" dirty="0"/>
              <a:t> </a:t>
            </a:r>
            <a:r>
              <a:rPr lang="en-US" dirty="0" err="1"/>
              <a:t>eu</a:t>
            </a:r>
            <a:r>
              <a:rPr lang="en-US" dirty="0"/>
              <a:t> mi </a:t>
            </a:r>
            <a:r>
              <a:rPr lang="en-US" dirty="0" err="1"/>
              <a:t>rhoncus</a:t>
            </a:r>
            <a:r>
              <a:rPr lang="en-US" dirty="0"/>
              <a:t> </a:t>
            </a:r>
            <a:r>
              <a:rPr lang="en-US" dirty="0" err="1"/>
              <a:t>aliquet</a:t>
            </a:r>
            <a:r>
              <a:rPr lang="en-US" dirty="0"/>
              <a:t>. Ut </a:t>
            </a:r>
            <a:r>
              <a:rPr lang="en-US" dirty="0" err="1"/>
              <a:t>risus</a:t>
            </a:r>
            <a:r>
              <a:rPr lang="en-US" dirty="0"/>
              <a:t> </a:t>
            </a:r>
            <a:r>
              <a:rPr lang="en-US" dirty="0" err="1"/>
              <a:t>enim</a:t>
            </a:r>
            <a:r>
              <a:rPr lang="en-US" dirty="0"/>
              <a:t>, </a:t>
            </a:r>
            <a:r>
              <a:rPr lang="en-US" dirty="0" err="1"/>
              <a:t>ultricies</a:t>
            </a:r>
            <a:r>
              <a:rPr lang="en-US" dirty="0"/>
              <a:t> </a:t>
            </a:r>
            <a:r>
              <a:rPr lang="en-US" dirty="0" err="1"/>
              <a:t>ut</a:t>
            </a:r>
            <a:r>
              <a:rPr lang="en-US" dirty="0"/>
              <a:t> </a:t>
            </a:r>
            <a:r>
              <a:rPr lang="en-US" dirty="0" err="1"/>
              <a:t>interdum</a:t>
            </a:r>
            <a:r>
              <a:rPr lang="en-US" dirty="0"/>
              <a:t> </a:t>
            </a:r>
            <a:r>
              <a:rPr lang="en-US" dirty="0" err="1"/>
              <a:t>eget</a:t>
            </a:r>
            <a:r>
              <a:rPr lang="en-US" dirty="0"/>
              <a:t>, </a:t>
            </a:r>
            <a:r>
              <a:rPr lang="en-US" dirty="0" err="1"/>
              <a:t>ultrices</a:t>
            </a:r>
            <a:r>
              <a:rPr lang="en-US" dirty="0"/>
              <a:t> </a:t>
            </a:r>
            <a:r>
              <a:rPr lang="en-US" dirty="0" err="1"/>
              <a:t>quis</a:t>
            </a:r>
            <a:r>
              <a:rPr lang="en-US" dirty="0"/>
              <a:t> </a:t>
            </a:r>
            <a:r>
              <a:rPr lang="en-US" dirty="0" err="1"/>
              <a:t>orci</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consequat</a:t>
            </a:r>
            <a:r>
              <a:rPr lang="en-US" dirty="0"/>
              <a:t> magna dui, </a:t>
            </a:r>
            <a:r>
              <a:rPr lang="en-US" dirty="0" err="1"/>
              <a:t>laoreet</a:t>
            </a:r>
            <a:r>
              <a:rPr lang="en-US" dirty="0"/>
              <a:t> </a:t>
            </a:r>
            <a:r>
              <a:rPr lang="en-US" dirty="0" err="1"/>
              <a:t>bibendum</a:t>
            </a:r>
            <a:r>
              <a:rPr lang="en-US" dirty="0"/>
              <a:t> </a:t>
            </a:r>
            <a:r>
              <a:rPr lang="en-US" dirty="0" err="1"/>
              <a:t>augue</a:t>
            </a:r>
            <a:r>
              <a:rPr lang="en-US" dirty="0"/>
              <a:t> tempus </a:t>
            </a:r>
            <a:r>
              <a:rPr lang="en-US" dirty="0" err="1"/>
              <a:t>eget</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Donec et </a:t>
            </a:r>
            <a:r>
              <a:rPr lang="en-US" dirty="0" err="1"/>
              <a:t>pellentesque</a:t>
            </a:r>
            <a:r>
              <a:rPr lang="en-US" dirty="0"/>
              <a:t> sem. </a:t>
            </a:r>
            <a:r>
              <a:rPr lang="en-US" dirty="0" err="1"/>
              <a:t>Pellentesque</a:t>
            </a:r>
            <a:r>
              <a:rPr lang="en-US" dirty="0"/>
              <a:t> </a:t>
            </a:r>
            <a:r>
              <a:rPr lang="en-US" dirty="0" err="1"/>
              <a:t>mattis</a:t>
            </a:r>
            <a:r>
              <a:rPr lang="en-US" dirty="0"/>
              <a:t> </a:t>
            </a:r>
            <a:r>
              <a:rPr lang="en-US" dirty="0" err="1"/>
              <a:t>efficitur</a:t>
            </a:r>
            <a:r>
              <a:rPr lang="en-US" dirty="0"/>
              <a:t> </a:t>
            </a:r>
            <a:r>
              <a:rPr lang="en-US" dirty="0" err="1"/>
              <a:t>tortor</a:t>
            </a:r>
            <a:r>
              <a:rPr lang="en-US" dirty="0"/>
              <a:t> sit </a:t>
            </a:r>
            <a:r>
              <a:rPr lang="en-US" dirty="0" err="1"/>
              <a:t>amet</a:t>
            </a:r>
            <a:r>
              <a:rPr lang="en-US" dirty="0"/>
              <a:t> </a:t>
            </a:r>
            <a:r>
              <a:rPr lang="en-US" dirty="0" err="1"/>
              <a:t>rutrum</a:t>
            </a:r>
            <a:r>
              <a:rPr lang="en-US" dirty="0"/>
              <a:t>.</a:t>
            </a:r>
          </a:p>
        </p:txBody>
      </p:sp>
      <p:pic>
        <p:nvPicPr>
          <p:cNvPr id="6" name="Picture 5">
            <a:extLst>
              <a:ext uri="{FF2B5EF4-FFF2-40B4-BE49-F238E27FC236}">
                <a16:creationId xmlns:a16="http://schemas.microsoft.com/office/drawing/2014/main" id="{E344E5D4-5A56-7344-AEFE-383CBACB9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95917" y="4676931"/>
            <a:ext cx="2262683" cy="174053"/>
          </a:xfrm>
          <a:prstGeom prst="rect">
            <a:avLst/>
          </a:prstGeom>
        </p:spPr>
      </p:pic>
      <p:sp>
        <p:nvSpPr>
          <p:cNvPr id="7"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7686166" cy="304356"/>
          </a:xfrm>
          <a:prstGeom prst="rect">
            <a:avLst/>
          </a:prstGeom>
        </p:spPr>
        <p:txBody>
          <a:bodyPr vert="horz" lIns="0" tIns="0" rIns="0" bIns="0" rtlCol="0" anchor="t" anchorCtr="0">
            <a:noAutofit/>
          </a:bodyPr>
          <a:lstStyle>
            <a:lvl1pPr>
              <a:defRPr sz="1800" b="0" i="0" spc="50" baseline="0">
                <a:solidFill>
                  <a:schemeClr val="accent1"/>
                </a:solidFill>
                <a:latin typeface="Verdana" panose="020B0604030504040204" pitchFamily="34" charset="0"/>
                <a:ea typeface="Verdana" panose="020B0604030504040204" pitchFamily="34" charset="0"/>
              </a:defRPr>
            </a:lvl1pPr>
          </a:lstStyle>
          <a:p>
            <a:r>
              <a:rPr lang="en-US" dirty="0"/>
              <a:t>CLICK TO ADD TITLE</a:t>
            </a:r>
          </a:p>
        </p:txBody>
      </p:sp>
    </p:spTree>
    <p:extLst>
      <p:ext uri="{BB962C8B-B14F-4D97-AF65-F5344CB8AC3E}">
        <p14:creationId xmlns:p14="http://schemas.microsoft.com/office/powerpoint/2010/main" val="118976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Photo">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461950" y="777780"/>
            <a:ext cx="3636659" cy="3632201"/>
          </a:xfrm>
          <a:prstGeom prst="rect">
            <a:avLst/>
          </a:prstGeom>
        </p:spPr>
        <p:txBody>
          <a:bodyPr/>
          <a:lstStyle>
            <a:lvl1pPr marL="0" indent="0" algn="l">
              <a:lnSpc>
                <a:spcPct val="150000"/>
              </a:lnSpc>
              <a:buFont typeface="Wingdings" panose="05000000000000000000" pitchFamily="2" charset="2"/>
              <a:buNone/>
              <a:defRPr sz="1400">
                <a:solidFill>
                  <a:srgbClr val="0A4976"/>
                </a:solidFill>
                <a:latin typeface="Verdana" panose="020B0604030504040204" pitchFamily="34" charset="0"/>
                <a:ea typeface="Verdana" panose="020B0604030504040204" pitchFamily="34" charset="0"/>
              </a:defRPr>
            </a:lvl1pPr>
            <a:lvl2pPr marL="0" indent="0">
              <a:buNone/>
              <a:defRPr>
                <a:solidFill>
                  <a:schemeClr val="bg1"/>
                </a:solidFill>
                <a:latin typeface="Verdana" panose="020B0604030504040204" pitchFamily="34" charset="0"/>
                <a:ea typeface="Verdana" panose="020B0604030504040204" pitchFamily="34" charset="0"/>
              </a:defRPr>
            </a:lvl2pPr>
            <a:lvl3pPr marL="342840" indent="0">
              <a:buNone/>
              <a:defRPr>
                <a:solidFill>
                  <a:schemeClr val="bg1"/>
                </a:solidFill>
                <a:latin typeface="Verdana" panose="020B0604030504040204" pitchFamily="34" charset="0"/>
                <a:ea typeface="Verdana" panose="020B0604030504040204" pitchFamily="34" charset="0"/>
              </a:defRPr>
            </a:lvl3pPr>
            <a:lvl4pPr marL="669352" indent="0">
              <a:buNone/>
              <a:defRPr>
                <a:solidFill>
                  <a:schemeClr val="bg1"/>
                </a:solidFill>
                <a:latin typeface="Verdana" panose="020B0604030504040204" pitchFamily="34" charset="0"/>
                <a:ea typeface="Verdana" panose="020B0604030504040204" pitchFamily="34" charset="0"/>
              </a:defRPr>
            </a:lvl4pPr>
            <a:lvl5pPr marL="1632565" indent="0">
              <a:buNone/>
              <a:defRPr>
                <a:solidFill>
                  <a:schemeClr val="bg1"/>
                </a:solidFill>
                <a:latin typeface="Verdana" panose="020B0604030504040204" pitchFamily="34" charset="0"/>
                <a:ea typeface="Verdana" panose="020B060403050404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elementum</a:t>
            </a:r>
            <a:r>
              <a:rPr lang="en-US" dirty="0"/>
              <a:t> </a:t>
            </a:r>
            <a:r>
              <a:rPr lang="en-US" dirty="0" err="1"/>
              <a:t>massa</a:t>
            </a:r>
            <a:r>
              <a:rPr lang="en-US" dirty="0"/>
              <a:t> </a:t>
            </a:r>
            <a:r>
              <a:rPr lang="en-US" dirty="0" err="1"/>
              <a:t>blandit</a:t>
            </a:r>
            <a:r>
              <a:rPr lang="en-US" dirty="0"/>
              <a:t> </a:t>
            </a:r>
            <a:r>
              <a:rPr lang="en-US" dirty="0" err="1"/>
              <a:t>justo</a:t>
            </a:r>
            <a:r>
              <a:rPr lang="en-US" dirty="0"/>
              <a:t> </a:t>
            </a:r>
            <a:r>
              <a:rPr lang="en-US" dirty="0" err="1"/>
              <a:t>fermentum</a:t>
            </a:r>
            <a:r>
              <a:rPr lang="en-US" dirty="0"/>
              <a:t> </a:t>
            </a:r>
            <a:r>
              <a:rPr lang="en-US" dirty="0" err="1"/>
              <a:t>accumsan</a:t>
            </a:r>
            <a:r>
              <a:rPr lang="en-US" dirty="0"/>
              <a:t>. </a:t>
            </a:r>
            <a:r>
              <a:rPr lang="en-US" dirty="0" err="1"/>
              <a:t>Curabitur</a:t>
            </a:r>
            <a:r>
              <a:rPr lang="en-US" dirty="0"/>
              <a:t> </a:t>
            </a:r>
            <a:r>
              <a:rPr lang="en-US" dirty="0" err="1"/>
              <a:t>ultrices</a:t>
            </a:r>
            <a:r>
              <a:rPr lang="en-US" dirty="0"/>
              <a:t> ipsum </a:t>
            </a:r>
            <a:r>
              <a:rPr lang="en-US" dirty="0" err="1"/>
              <a:t>vel</a:t>
            </a:r>
            <a:r>
              <a:rPr lang="en-US" dirty="0"/>
              <a:t> </a:t>
            </a:r>
            <a:r>
              <a:rPr lang="en-US" dirty="0" err="1"/>
              <a:t>vehicula</a:t>
            </a:r>
            <a:r>
              <a:rPr lang="en-US" dirty="0"/>
              <a:t> </a:t>
            </a:r>
            <a:r>
              <a:rPr lang="en-US" dirty="0" err="1"/>
              <a:t>faucibus</a:t>
            </a:r>
            <a:r>
              <a:rPr lang="en-US" dirty="0"/>
              <a:t>. </a:t>
            </a:r>
            <a:r>
              <a:rPr lang="en-US" dirty="0" err="1"/>
              <a:t>Orci</a:t>
            </a:r>
            <a:r>
              <a:rPr lang="en-US" dirty="0"/>
              <a:t> </a:t>
            </a:r>
            <a:r>
              <a:rPr lang="en-US" dirty="0" err="1"/>
              <a:t>varius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 </a:t>
            </a:r>
            <a:r>
              <a:rPr lang="en-US" dirty="0" err="1"/>
              <a:t>Mauris</a:t>
            </a:r>
            <a:r>
              <a:rPr lang="en-US" dirty="0"/>
              <a:t> </a:t>
            </a:r>
            <a:r>
              <a:rPr lang="en-US" dirty="0" err="1"/>
              <a:t>nec</a:t>
            </a:r>
            <a:r>
              <a:rPr lang="en-US" dirty="0"/>
              <a:t> dolor </a:t>
            </a:r>
            <a:r>
              <a:rPr lang="en-US" dirty="0" err="1"/>
              <a:t>tincidunt</a:t>
            </a:r>
            <a:r>
              <a:rPr lang="en-US" dirty="0"/>
              <a:t>, </a:t>
            </a:r>
            <a:r>
              <a:rPr lang="en-US" dirty="0" err="1"/>
              <a:t>posuere</a:t>
            </a:r>
            <a:r>
              <a:rPr lang="en-US" dirty="0"/>
              <a:t> </a:t>
            </a:r>
            <a:r>
              <a:rPr lang="en-US" dirty="0" err="1"/>
              <a:t>odio</a:t>
            </a:r>
            <a:r>
              <a:rPr lang="en-US" dirty="0"/>
              <a:t> </a:t>
            </a:r>
            <a:r>
              <a:rPr lang="en-US" dirty="0" err="1"/>
              <a:t>adolor</a:t>
            </a:r>
            <a:r>
              <a:rPr lang="en-US" dirty="0"/>
              <a:t>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et </a:t>
            </a:r>
            <a:r>
              <a:rPr lang="en-US" dirty="0" err="1"/>
              <a:t>pellentesque</a:t>
            </a:r>
            <a:r>
              <a:rPr lang="en-US" dirty="0"/>
              <a:t> sem. </a:t>
            </a:r>
          </a:p>
        </p:txBody>
      </p:sp>
      <p:sp>
        <p:nvSpPr>
          <p:cNvPr id="11" name="Title Placeholder 1">
            <a:extLst>
              <a:ext uri="{FF2B5EF4-FFF2-40B4-BE49-F238E27FC236}">
                <a16:creationId xmlns:a16="http://schemas.microsoft.com/office/drawing/2014/main" id="{3F1788E3-B745-D242-906C-F3DC2D334CCA}"/>
              </a:ext>
            </a:extLst>
          </p:cNvPr>
          <p:cNvSpPr>
            <a:spLocks noGrp="1"/>
          </p:cNvSpPr>
          <p:nvPr>
            <p:ph type="title" hasCustomPrompt="1"/>
          </p:nvPr>
        </p:nvSpPr>
        <p:spPr>
          <a:xfrm>
            <a:off x="193492" y="292202"/>
            <a:ext cx="3905117" cy="304356"/>
          </a:xfrm>
          <a:prstGeom prst="rect">
            <a:avLst/>
          </a:prstGeom>
        </p:spPr>
        <p:txBody>
          <a:bodyPr vert="horz" lIns="0" tIns="0" rIns="0" bIns="0" rtlCol="0" anchor="t" anchorCtr="0">
            <a:noAutofit/>
          </a:bodyPr>
          <a:lstStyle>
            <a:lvl1pPr>
              <a:defRPr sz="1800" b="0" i="0" spc="50" baseline="0">
                <a:solidFill>
                  <a:srgbClr val="0A4976"/>
                </a:solidFill>
                <a:latin typeface="Verdana" panose="020B0604030504040204" pitchFamily="34" charset="0"/>
                <a:ea typeface="Verdana" panose="020B0604030504040204" pitchFamily="34" charset="0"/>
              </a:defRPr>
            </a:lvl1pPr>
          </a:lstStyle>
          <a:p>
            <a:r>
              <a:rPr lang="en-US" dirty="0"/>
              <a:t>CLICK TO ADD TITLE</a:t>
            </a:r>
          </a:p>
        </p:txBody>
      </p:sp>
      <p:pic>
        <p:nvPicPr>
          <p:cNvPr id="2" name="Picture 1">
            <a:extLst>
              <a:ext uri="{FF2B5EF4-FFF2-40B4-BE49-F238E27FC236}">
                <a16:creationId xmlns:a16="http://schemas.microsoft.com/office/drawing/2014/main" id="{F0953045-9022-0928-5BCB-D4E255A2F6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450" t="-1765"/>
          <a:stretch/>
        </p:blipFill>
        <p:spPr>
          <a:xfrm>
            <a:off x="4572000" y="-90742"/>
            <a:ext cx="4572000" cy="5234242"/>
          </a:xfrm>
          <a:prstGeom prst="rect">
            <a:avLst/>
          </a:prstGeom>
        </p:spPr>
      </p:pic>
      <p:pic>
        <p:nvPicPr>
          <p:cNvPr id="13" name="Picture 12">
            <a:extLst>
              <a:ext uri="{FF2B5EF4-FFF2-40B4-BE49-F238E27FC236}">
                <a16:creationId xmlns:a16="http://schemas.microsoft.com/office/drawing/2014/main" id="{E344E5D4-5A56-7344-AEFE-383CBACB973D}"/>
              </a:ext>
            </a:extLst>
          </p:cNvPr>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6654394" y="4670102"/>
            <a:ext cx="2262683" cy="174053"/>
          </a:xfrm>
          <a:prstGeom prst="rect">
            <a:avLst/>
          </a:prstGeom>
        </p:spPr>
      </p:pic>
    </p:spTree>
    <p:extLst>
      <p:ext uri="{BB962C8B-B14F-4D97-AF65-F5344CB8AC3E}">
        <p14:creationId xmlns:p14="http://schemas.microsoft.com/office/powerpoint/2010/main" val="116574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Disclaim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54025" y="4159583"/>
            <a:ext cx="8235950" cy="646331"/>
          </a:xfrm>
          <a:prstGeom prst="rect">
            <a:avLst/>
          </a:prstGeom>
        </p:spPr>
        <p:txBody>
          <a:bodyPr wrap="square">
            <a:spAutoFit/>
          </a:bodyPr>
          <a:lstStyle/>
          <a:p>
            <a:pPr algn="just"/>
            <a:r>
              <a:rPr lang="en-US" sz="900" i="0" dirty="0">
                <a:solidFill>
                  <a:schemeClr val="bg2">
                    <a:lumMod val="65000"/>
                  </a:schemeClr>
                </a:solidFill>
                <a:latin typeface="Verdana" panose="020B0604030504040204" pitchFamily="34" charset="0"/>
                <a:ea typeface="Verdana" panose="020B0604030504040204" pitchFamily="34" charset="0"/>
              </a:rPr>
              <a:t>This presentation is for the general education of our audience, and should not be your sole source of information in handling a legal issue, nor should you substitute it for legal advice, which relies on specific factual analysis and the laws of the relevant jurisdictions. Also, this presentation is not intended to create, nor does its receipt constitute, an attorney-client relationship. If you have specific questions, consult your GrayRobinson representative or other competent legal counsel.</a:t>
            </a:r>
          </a:p>
        </p:txBody>
      </p:sp>
      <p:pic>
        <p:nvPicPr>
          <p:cNvPr id="2" name="Picture 1" descr="A logo with a black background&#10;&#10;Description automatically generated">
            <a:extLst>
              <a:ext uri="{FF2B5EF4-FFF2-40B4-BE49-F238E27FC236}">
                <a16:creationId xmlns:a16="http://schemas.microsoft.com/office/drawing/2014/main" id="{3C2162DA-4920-C814-5368-89B0DDB95E58}"/>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3835400" y="-454398"/>
            <a:ext cx="5794831" cy="5794831"/>
          </a:xfrm>
          <a:prstGeom prst="rect">
            <a:avLst/>
          </a:prstGeom>
        </p:spPr>
      </p:pic>
    </p:spTree>
    <p:extLst>
      <p:ext uri="{BB962C8B-B14F-4D97-AF65-F5344CB8AC3E}">
        <p14:creationId xmlns:p14="http://schemas.microsoft.com/office/powerpoint/2010/main" val="139493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26E775-F1CC-4DBE-91AE-72B0AA30977B}" type="datetimeFigureOut">
              <a:rPr lang="en-US" smtClean="0"/>
              <a:t>4/21/2025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564387-4CE8-4BDE-8320-477B01FC86F1}" type="slidenum">
              <a:rPr lang="en-US" smtClean="0"/>
              <a:t>‹#›</a:t>
            </a:fld>
            <a:endParaRPr lang="en-US" dirty="0"/>
          </a:p>
        </p:txBody>
      </p:sp>
    </p:spTree>
    <p:extLst>
      <p:ext uri="{BB962C8B-B14F-4D97-AF65-F5344CB8AC3E}">
        <p14:creationId xmlns:p14="http://schemas.microsoft.com/office/powerpoint/2010/main" val="197933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225715"/>
      </p:ext>
    </p:extLst>
  </p:cSld>
  <p:clrMap bg1="lt1" tx1="dk1" bg2="lt2" tx2="dk2" accent1="accent1" accent2="accent2" accent3="accent3" accent4="accent4" accent5="accent5" accent6="accent6" hlink="hlink" folHlink="folHlink"/>
  <p:sldLayoutIdLst>
    <p:sldLayoutId id="2147483670" r:id="rId1"/>
    <p:sldLayoutId id="2147483690" r:id="rId2"/>
    <p:sldLayoutId id="2147483667" r:id="rId3"/>
    <p:sldLayoutId id="2147483698" r:id="rId4"/>
    <p:sldLayoutId id="2147483696" r:id="rId5"/>
    <p:sldLayoutId id="2147483697" r:id="rId6"/>
    <p:sldLayoutId id="2147483699" r:id="rId7"/>
    <p:sldLayoutId id="2147483700" r:id="rId8"/>
    <p:sldLayoutId id="2147483701" r:id="rId9"/>
  </p:sldLayoutIdLst>
  <p:hf hdr="0" ftr="0" dt="0"/>
  <p:txStyles>
    <p:title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p:titleStyle>
    <p:body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282" rtl="0" eaLnBrk="1" latinLnBrk="0" hangingPunct="1">
        <a:defRPr sz="1600" kern="1200">
          <a:solidFill>
            <a:schemeClr val="tx1"/>
          </a:solidFill>
          <a:latin typeface="+mn-lt"/>
          <a:ea typeface="+mn-ea"/>
          <a:cs typeface="+mn-cs"/>
        </a:defRPr>
      </a:lvl1pPr>
      <a:lvl2pPr marL="408141" algn="l" defTabSz="816282" rtl="0" eaLnBrk="1" latinLnBrk="0" hangingPunct="1">
        <a:defRPr sz="1600" kern="1200">
          <a:solidFill>
            <a:schemeClr val="tx1"/>
          </a:solidFill>
          <a:latin typeface="+mn-lt"/>
          <a:ea typeface="+mn-ea"/>
          <a:cs typeface="+mn-cs"/>
        </a:defRPr>
      </a:lvl2pPr>
      <a:lvl3pPr marL="816282" algn="l" defTabSz="816282" rtl="0" eaLnBrk="1" latinLnBrk="0" hangingPunct="1">
        <a:defRPr sz="1600" kern="1200">
          <a:solidFill>
            <a:schemeClr val="tx1"/>
          </a:solidFill>
          <a:latin typeface="+mn-lt"/>
          <a:ea typeface="+mn-ea"/>
          <a:cs typeface="+mn-cs"/>
        </a:defRPr>
      </a:lvl3pPr>
      <a:lvl4pPr marL="1224423" algn="l" defTabSz="816282" rtl="0" eaLnBrk="1" latinLnBrk="0" hangingPunct="1">
        <a:defRPr sz="1600" kern="1200">
          <a:solidFill>
            <a:schemeClr val="tx1"/>
          </a:solidFill>
          <a:latin typeface="+mn-lt"/>
          <a:ea typeface="+mn-ea"/>
          <a:cs typeface="+mn-cs"/>
        </a:defRPr>
      </a:lvl4pPr>
      <a:lvl5pPr marL="1632564" algn="l" defTabSz="816282" rtl="0" eaLnBrk="1" latinLnBrk="0" hangingPunct="1">
        <a:defRPr sz="1600" kern="1200">
          <a:solidFill>
            <a:schemeClr val="tx1"/>
          </a:solidFill>
          <a:latin typeface="+mn-lt"/>
          <a:ea typeface="+mn-ea"/>
          <a:cs typeface="+mn-cs"/>
        </a:defRPr>
      </a:lvl5pPr>
      <a:lvl6pPr marL="2040705" algn="l" defTabSz="816282" rtl="0" eaLnBrk="1" latinLnBrk="0" hangingPunct="1">
        <a:defRPr sz="1600" kern="1200">
          <a:solidFill>
            <a:schemeClr val="tx1"/>
          </a:solidFill>
          <a:latin typeface="+mn-lt"/>
          <a:ea typeface="+mn-ea"/>
          <a:cs typeface="+mn-cs"/>
        </a:defRPr>
      </a:lvl6pPr>
      <a:lvl7pPr marL="2448846" algn="l" defTabSz="816282" rtl="0" eaLnBrk="1" latinLnBrk="0" hangingPunct="1">
        <a:defRPr sz="1600" kern="1200">
          <a:solidFill>
            <a:schemeClr val="tx1"/>
          </a:solidFill>
          <a:latin typeface="+mn-lt"/>
          <a:ea typeface="+mn-ea"/>
          <a:cs typeface="+mn-cs"/>
        </a:defRPr>
      </a:lvl7pPr>
      <a:lvl8pPr marL="2856988" algn="l" defTabSz="816282" rtl="0" eaLnBrk="1" latinLnBrk="0" hangingPunct="1">
        <a:defRPr sz="1600" kern="1200">
          <a:solidFill>
            <a:schemeClr val="tx1"/>
          </a:solidFill>
          <a:latin typeface="+mn-lt"/>
          <a:ea typeface="+mn-ea"/>
          <a:cs typeface="+mn-cs"/>
        </a:defRPr>
      </a:lvl8pPr>
      <a:lvl9pPr marL="3265129" algn="l" defTabSz="8162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8F2B-39BD-71B7-256E-43A673B6F0DA}"/>
              </a:ext>
            </a:extLst>
          </p:cNvPr>
          <p:cNvSpPr>
            <a:spLocks noGrp="1"/>
          </p:cNvSpPr>
          <p:nvPr>
            <p:ph type="title"/>
          </p:nvPr>
        </p:nvSpPr>
        <p:spPr>
          <a:xfrm>
            <a:off x="532210" y="331471"/>
            <a:ext cx="8079581" cy="1515428"/>
          </a:xfrm>
        </p:spPr>
        <p:txBody>
          <a:bodyPr>
            <a:normAutofit fontScale="90000"/>
          </a:bodyPr>
          <a:lstStyle/>
          <a:p>
            <a:pPr algn="ctr"/>
            <a:r>
              <a:rPr lang="en-US" sz="3000" dirty="0">
                <a:solidFill>
                  <a:srgbClr val="0070C0"/>
                </a:solidFill>
              </a:rPr>
              <a:t>AIDV U.S. Section Webinar</a:t>
            </a:r>
            <a:br>
              <a:rPr lang="en-US" sz="3000" dirty="0">
                <a:solidFill>
                  <a:srgbClr val="0070C0"/>
                </a:solidFill>
              </a:rPr>
            </a:br>
            <a:r>
              <a:rPr lang="en-US" sz="3000" dirty="0">
                <a:solidFill>
                  <a:srgbClr val="0070C0"/>
                </a:solidFill>
              </a:rPr>
              <a:t>Trump 2.0 - Challenges for the wine industry </a:t>
            </a:r>
            <a:br>
              <a:rPr lang="en-US" sz="3000" dirty="0">
                <a:solidFill>
                  <a:srgbClr val="0070C0"/>
                </a:solidFill>
              </a:rPr>
            </a:br>
            <a:r>
              <a:rPr lang="en-US" sz="3000" dirty="0">
                <a:solidFill>
                  <a:srgbClr val="0070C0"/>
                </a:solidFill>
              </a:rPr>
              <a:t>Panel 1: “The Big Picture”</a:t>
            </a:r>
          </a:p>
        </p:txBody>
      </p:sp>
      <p:sp>
        <p:nvSpPr>
          <p:cNvPr id="3" name="Content Placeholder 2">
            <a:extLst>
              <a:ext uri="{FF2B5EF4-FFF2-40B4-BE49-F238E27FC236}">
                <a16:creationId xmlns:a16="http://schemas.microsoft.com/office/drawing/2014/main" id="{8F3F085F-7059-5529-4737-5ADEC58A945A}"/>
              </a:ext>
            </a:extLst>
          </p:cNvPr>
          <p:cNvSpPr>
            <a:spLocks noGrp="1"/>
          </p:cNvSpPr>
          <p:nvPr>
            <p:ph idx="1"/>
          </p:nvPr>
        </p:nvSpPr>
        <p:spPr>
          <a:xfrm>
            <a:off x="507492" y="1846899"/>
            <a:ext cx="8065294" cy="2965132"/>
          </a:xfrm>
        </p:spPr>
        <p:txBody>
          <a:bodyPr>
            <a:normAutofit fontScale="92500" lnSpcReduction="20000"/>
          </a:bodyPr>
          <a:lstStyle/>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Nicholas J. Bergman, Esq., Partner (Moderator)</a:t>
            </a: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Buchman Law Firm, LLP</a:t>
            </a:r>
          </a:p>
          <a:p>
            <a:pPr marL="0" indent="0">
              <a:buNone/>
            </a:pPr>
            <a:endParaRPr lang="en-US" sz="1350" dirty="0">
              <a:latin typeface="Aptos" panose="020B0004020202020204" pitchFamily="34" charset="0"/>
              <a:ea typeface="Calibri" panose="020F0502020204030204" pitchFamily="34" charset="0"/>
              <a:cs typeface="Calibri" panose="020F0502020204030204" pitchFamily="34" charset="0"/>
            </a:endParaRP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Richard M. Blau, Esq., Partner, Regulated Products Section Chair</a:t>
            </a: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Gray Robinson, P.A.</a:t>
            </a:r>
          </a:p>
          <a:p>
            <a:pPr marL="0" indent="0">
              <a:buNone/>
            </a:pPr>
            <a:endParaRPr lang="en-US" sz="1350" dirty="0">
              <a:latin typeface="Aptos" panose="020B0004020202020204" pitchFamily="34" charset="0"/>
              <a:ea typeface="Calibri" panose="020F0502020204030204" pitchFamily="34" charset="0"/>
              <a:cs typeface="Calibri" panose="020F0502020204030204" pitchFamily="34" charset="0"/>
            </a:endParaRP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Jacob Appelsmith, Esq., Principal</a:t>
            </a: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Law Offices of Jacob Appelsmith</a:t>
            </a:r>
          </a:p>
          <a:p>
            <a:endParaRPr lang="en-US" sz="1350" dirty="0">
              <a:latin typeface="Aptos" panose="020B0004020202020204" pitchFamily="34" charset="0"/>
              <a:ea typeface="Calibri" panose="020F0502020204030204" pitchFamily="34" charset="0"/>
              <a:cs typeface="Calibri" panose="020F0502020204030204" pitchFamily="34" charset="0"/>
            </a:endParaRPr>
          </a:p>
          <a:p>
            <a:pPr marL="0" indent="0">
              <a:buNone/>
            </a:pPr>
            <a:r>
              <a:rPr lang="en-US" sz="1350" dirty="0">
                <a:latin typeface="Aptos" panose="020B0004020202020204" pitchFamily="34" charset="0"/>
                <a:ea typeface="Calibri" panose="020F0502020204030204" pitchFamily="34" charset="0"/>
                <a:cs typeface="Calibri" panose="020F0502020204030204" pitchFamily="34" charset="0"/>
              </a:rPr>
              <a:t>April 22, 2025</a:t>
            </a:r>
          </a:p>
          <a:p>
            <a:endParaRPr lang="en-US" sz="1350" dirty="0">
              <a:latin typeface="Aptos" panose="020B0004020202020204" pitchFamily="34" charset="0"/>
              <a:ea typeface="Calibri" panose="020F0502020204030204" pitchFamily="34" charset="0"/>
              <a:cs typeface="Calibri" panose="020F0502020204030204" pitchFamily="34" charset="0"/>
            </a:endParaRPr>
          </a:p>
        </p:txBody>
      </p:sp>
      <p:pic>
        <p:nvPicPr>
          <p:cNvPr id="5" name="Graphic 4">
            <a:extLst>
              <a:ext uri="{FF2B5EF4-FFF2-40B4-BE49-F238E27FC236}">
                <a16:creationId xmlns:a16="http://schemas.microsoft.com/office/drawing/2014/main" id="{7F8F3111-1362-F29B-9927-E6506B3C5A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3358" y="4333399"/>
            <a:ext cx="2343150" cy="478631"/>
          </a:xfrm>
          <a:prstGeom prst="rect">
            <a:avLst/>
          </a:prstGeom>
        </p:spPr>
      </p:pic>
    </p:spTree>
    <p:extLst>
      <p:ext uri="{BB962C8B-B14F-4D97-AF65-F5344CB8AC3E}">
        <p14:creationId xmlns:p14="http://schemas.microsoft.com/office/powerpoint/2010/main" val="28419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1332" y="182880"/>
            <a:ext cx="8789521" cy="413679"/>
          </a:xfrm>
        </p:spPr>
        <p:txBody>
          <a:bodyPr/>
          <a:lstStyle/>
          <a:p>
            <a:pPr algn="ctr"/>
            <a:r>
              <a:rPr lang="en-US" sz="24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WHAT IS FEDERALISM?</a:t>
            </a: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p:cNvSpPr>
            <a:spLocks noGrp="1"/>
          </p:cNvSpPr>
          <p:nvPr>
            <p:ph type="body" sz="quarter" idx="13"/>
          </p:nvPr>
        </p:nvSpPr>
        <p:spPr>
          <a:xfrm>
            <a:off x="489173" y="905692"/>
            <a:ext cx="8493840" cy="3945606"/>
          </a:xfrm>
        </p:spPr>
        <p:txBody>
          <a:bodyPr/>
          <a:lstStyle/>
          <a:p>
            <a:pPr marL="0" indent="0" algn="l">
              <a:spcBef>
                <a:spcPts val="600"/>
              </a:spcBef>
              <a:spcAft>
                <a:spcPts val="1500"/>
              </a:spcAft>
              <a:buNone/>
            </a:pPr>
            <a:endParaRPr lang="en-US" sz="1600" b="0" i="0"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endParaRPr lang="en-US" sz="16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B2FBAC7-9C7F-5A82-1EE6-BB68CB997E85}"/>
              </a:ext>
            </a:extLst>
          </p:cNvPr>
          <p:cNvPicPr>
            <a:picLocks noChangeAspect="1"/>
          </p:cNvPicPr>
          <p:nvPr/>
        </p:nvPicPr>
        <p:blipFill>
          <a:blip r:embed="rId3"/>
          <a:stretch>
            <a:fillRect/>
          </a:stretch>
        </p:blipFill>
        <p:spPr>
          <a:xfrm>
            <a:off x="354480" y="496842"/>
            <a:ext cx="8789520" cy="4646658"/>
          </a:xfrm>
          <a:prstGeom prst="rect">
            <a:avLst/>
          </a:prstGeom>
        </p:spPr>
      </p:pic>
    </p:spTree>
    <p:extLst>
      <p:ext uri="{BB962C8B-B14F-4D97-AF65-F5344CB8AC3E}">
        <p14:creationId xmlns:p14="http://schemas.microsoft.com/office/powerpoint/2010/main" val="358998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73867-23BD-22E4-A953-A35D3E1826F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F940BC4F-C38E-BBD0-DBB5-3517BEE1C307}"/>
              </a:ext>
            </a:extLst>
          </p:cNvPr>
          <p:cNvSpPr>
            <a:spLocks noGrp="1"/>
          </p:cNvSpPr>
          <p:nvPr>
            <p:ph type="body" sz="quarter" idx="13"/>
          </p:nvPr>
        </p:nvSpPr>
        <p:spPr>
          <a:xfrm>
            <a:off x="489173" y="437745"/>
            <a:ext cx="8493840" cy="4413553"/>
          </a:xfrm>
        </p:spPr>
        <p:txBody>
          <a:bodyPr/>
          <a:lstStyle/>
          <a:p>
            <a:pPr marL="228600" lvl="1" indent="0" algn="ctr">
              <a:spcAft>
                <a:spcPts val="0"/>
              </a:spcAft>
              <a:buNone/>
            </a:pPr>
            <a:r>
              <a:rPr lang="en-US" sz="3200" b="1" i="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What is “Federalism?”</a:t>
            </a:r>
            <a:endParaRPr lang="en-US" sz="1200" b="1" i="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lvl="1" indent="0">
              <a:spcAft>
                <a:spcPts val="0"/>
              </a:spcAft>
              <a:buNone/>
            </a:pPr>
            <a:r>
              <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rPr>
              <a:t>The legal doctrine of federalism defines the division of power between the federal government and the states, aiming to balance national unity with state autonomy.  </a:t>
            </a:r>
          </a:p>
          <a:p>
            <a:pPr marL="0" lvl="1" indent="0">
              <a:spcAft>
                <a:spcPts val="0"/>
              </a:spcAft>
              <a:buNone/>
            </a:pPr>
            <a:endParaRPr lang="en-US" sz="17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1" indent="0">
              <a:spcAft>
                <a:spcPts val="0"/>
              </a:spcAft>
              <a:buNone/>
            </a:pPr>
            <a:r>
              <a:rPr lang="en-US" sz="17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The US Constitution grants specific powers to the federal government, while reserving all other powers to the states or the people. </a:t>
            </a:r>
          </a:p>
          <a:p>
            <a:pPr marL="0" lvl="1" indent="0">
              <a:spcAft>
                <a:spcPts val="0"/>
              </a:spcAft>
              <a:buNone/>
            </a:pPr>
            <a:endParaRPr lang="en-US" sz="17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spcAft>
                <a:spcPts val="0"/>
              </a:spcAft>
              <a:buNone/>
            </a:pPr>
            <a:r>
              <a:rPr lang="en-US" sz="1700" b="1" i="0"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Examples of Federalism: </a:t>
            </a:r>
          </a:p>
          <a:p>
            <a:pPr algn="l" fontAlgn="ctr">
              <a:spcAft>
                <a:spcPts val="0"/>
              </a:spcAft>
              <a:buFont typeface="Arial" panose="020B0604020202020204" pitchFamily="34" charset="0"/>
              <a:buChar char="•"/>
            </a:pPr>
            <a:r>
              <a:rPr lang="en-US" sz="1700" b="0" i="0" dirty="0">
                <a:solidFill>
                  <a:srgbClr val="001D35"/>
                </a:solidFill>
                <a:effectLst/>
                <a:latin typeface="Google Sans"/>
              </a:rPr>
              <a:t>The federal government has the power to declare war, while states have the power to establish local police forces. </a:t>
            </a:r>
          </a:p>
          <a:p>
            <a:pPr algn="l" fontAlgn="ctr">
              <a:spcAft>
                <a:spcPts val="0"/>
              </a:spcAft>
              <a:buFont typeface="Arial" panose="020B0604020202020204" pitchFamily="34" charset="0"/>
              <a:buChar char="•"/>
            </a:pPr>
            <a:r>
              <a:rPr lang="en-US" sz="1700" b="1" i="0" dirty="0">
                <a:solidFill>
                  <a:srgbClr val="FF0000"/>
                </a:solidFill>
                <a:effectLst/>
                <a:latin typeface="Google Sans"/>
              </a:rPr>
              <a:t>The Constitution grants Congress the authority to regulate foreign commerce, impose tariffs, and collect revenue, while the President holds constitutional authority to negotiate with foreign governments. States have no constitutional role in foreign trade negotiations.</a:t>
            </a:r>
          </a:p>
          <a:p>
            <a:pPr marL="0" indent="0" algn="l">
              <a:spcBef>
                <a:spcPts val="600"/>
              </a:spcBef>
              <a:spcAft>
                <a:spcPts val="1500"/>
              </a:spcAft>
              <a:buNone/>
            </a:pPr>
            <a:endParaRPr lang="en-US" sz="1600" b="0" i="0" dirty="0">
              <a:solidFill>
                <a:srgbClr val="001D35"/>
              </a:solidFill>
              <a:effectLst/>
              <a:latin typeface="Google Sans"/>
            </a:endParaRPr>
          </a:p>
          <a:p>
            <a:pPr algn="l" fontAlgn="ctr">
              <a:spcBef>
                <a:spcPts val="750"/>
              </a:spcBef>
              <a:spcAft>
                <a:spcPts val="600"/>
              </a:spcAft>
              <a:buFont typeface="Arial" panose="020B0604020202020204" pitchFamily="34" charset="0"/>
              <a:buChar char="•"/>
            </a:pPr>
            <a:endParaRPr lang="en-US" sz="1600" b="0" i="0" dirty="0">
              <a:solidFill>
                <a:srgbClr val="001D35"/>
              </a:solidFill>
              <a:effectLst/>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963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4B62-55DE-BFED-24F9-04F4ACE08E1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35FD840-E9C7-03CE-D7D7-8CDAD4490404}"/>
              </a:ext>
            </a:extLst>
          </p:cNvPr>
          <p:cNvSpPr>
            <a:spLocks noGrp="1"/>
          </p:cNvSpPr>
          <p:nvPr>
            <p:ph type="title"/>
          </p:nvPr>
        </p:nvSpPr>
        <p:spPr>
          <a:xfrm>
            <a:off x="341332" y="292203"/>
            <a:ext cx="8789521" cy="3043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a:t>
            </a:r>
            <a:b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BALANCE OF CONGRESSIONAL AND EXECUTIVE AUTHORITY</a:t>
            </a:r>
            <a:b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609A276C-BAAB-37AA-A3B6-823533D56508}"/>
              </a:ext>
            </a:extLst>
          </p:cNvPr>
          <p:cNvSpPr>
            <a:spLocks noGrp="1"/>
          </p:cNvSpPr>
          <p:nvPr>
            <p:ph type="body" sz="quarter" idx="13"/>
          </p:nvPr>
        </p:nvSpPr>
        <p:spPr>
          <a:xfrm>
            <a:off x="193492" y="1108953"/>
            <a:ext cx="8789521" cy="3742345"/>
          </a:xfrm>
        </p:spPr>
        <p:txBody>
          <a:bodyPr/>
          <a:lstStyle/>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Courts have infrequently opined on the ways in which the United States may enter into foreign trade agreements based on the separation of powers between the Legislative and Executive branches of federal government.  </a:t>
            </a:r>
          </a:p>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It is generally accepted that the United States may enter into trade agreements with other countries via "</a:t>
            </a: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congressional-executive agreements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which are negotiated by the President and approved—either in advance or afterward—by Congress. </a:t>
            </a:r>
          </a:p>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TODAY, however, questions are arising about whether the President may enter into trade agreements with other countries via "</a:t>
            </a: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sole executive agreements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which are not approved by Congress and rest on the President's independent constitutional powers. </a:t>
            </a:r>
          </a:p>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The current administration in the U.S. is making what appear to be various nonbinding trade commitments to other countries without congressional authorization, based on the President’s  asserted authority to conduct foreign policy.</a:t>
            </a:r>
          </a:p>
        </p:txBody>
      </p:sp>
    </p:spTree>
    <p:extLst>
      <p:ext uri="{BB962C8B-B14F-4D97-AF65-F5344CB8AC3E}">
        <p14:creationId xmlns:p14="http://schemas.microsoft.com/office/powerpoint/2010/main" val="213576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4B62-55DE-BFED-24F9-04F4ACE08E1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35FD840-E9C7-03CE-D7D7-8CDAD4490404}"/>
              </a:ext>
            </a:extLst>
          </p:cNvPr>
          <p:cNvSpPr>
            <a:spLocks noGrp="1"/>
          </p:cNvSpPr>
          <p:nvPr>
            <p:ph type="title"/>
          </p:nvPr>
        </p:nvSpPr>
        <p:spPr>
          <a:xfrm>
            <a:off x="341332" y="292203"/>
            <a:ext cx="8789521" cy="3043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a:t>
            </a:r>
            <a:b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BALANCE OF CONGRESSIONAL AND EXECUTIVE AUTHORITY</a:t>
            </a:r>
            <a:b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609A276C-BAAB-37AA-A3B6-823533D56508}"/>
              </a:ext>
            </a:extLst>
          </p:cNvPr>
          <p:cNvSpPr>
            <a:spLocks noGrp="1"/>
          </p:cNvSpPr>
          <p:nvPr>
            <p:ph type="body" sz="quarter" idx="13"/>
          </p:nvPr>
        </p:nvSpPr>
        <p:spPr>
          <a:xfrm>
            <a:off x="193492" y="1108953"/>
            <a:ext cx="8789521" cy="3742345"/>
          </a:xfrm>
        </p:spPr>
        <p:txBody>
          <a:bodyPr/>
          <a:lstStyle/>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Recent years have seen a shift in how the United States enters into trade agreements. </a:t>
            </a:r>
          </a:p>
          <a:p>
            <a:pPr lvl="1">
              <a:spcAft>
                <a:spcPts val="0"/>
              </a:spcAft>
            </a:pPr>
            <a:endPar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1">
              <a:spcAft>
                <a:spcPts val="0"/>
              </a:spcAft>
            </a:pPr>
            <a:r>
              <a:rPr lang="en-US" sz="1800" b="1" dirty="0">
                <a:solidFill>
                  <a:srgbClr val="FF0000"/>
                </a:solidFill>
                <a:latin typeface="Calibri" panose="020F0502020204030204" pitchFamily="34" charset="0"/>
                <a:ea typeface="Calibri" panose="020F0502020204030204" pitchFamily="34" charset="0"/>
                <a:cs typeface="Calibri" panose="020F0502020204030204" pitchFamily="34" charset="0"/>
              </a:rPr>
              <a:t>Trade Promotion Authority (TPA)</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statutes usually empower the President to negotiate agreements and adjust tariff rates. Since the 1970s, they have also included expedited congressional procedures to consider legislation necessary to implement agreements that involve both tariff and nontariff barriers, provided the President meets certain negotiating objectives as well as notification/consultation requirements. </a:t>
            </a:r>
          </a:p>
          <a:p>
            <a:pPr lvl="1">
              <a:spcAft>
                <a:spcPts val="0"/>
              </a:spcAft>
            </a:pPr>
            <a:endPar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spcAft>
                <a:spcPts val="0"/>
              </a:spcAft>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Most recently, Congress used TPA-2015 to approve and implement the U.S.-Mexico-Canada Agreement (USMCA), which entered into force in 2020 and replaced the North American Free Trade Agreement (NAFTA).</a:t>
            </a:r>
          </a:p>
        </p:txBody>
      </p:sp>
    </p:spTree>
    <p:extLst>
      <p:ext uri="{BB962C8B-B14F-4D97-AF65-F5344CB8AC3E}">
        <p14:creationId xmlns:p14="http://schemas.microsoft.com/office/powerpoint/2010/main" val="284191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4B62-55DE-BFED-24F9-04F4ACE08E1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35FD840-E9C7-03CE-D7D7-8CDAD4490404}"/>
              </a:ext>
            </a:extLst>
          </p:cNvPr>
          <p:cNvSpPr>
            <a:spLocks noGrp="1"/>
          </p:cNvSpPr>
          <p:nvPr>
            <p:ph type="title"/>
          </p:nvPr>
        </p:nvSpPr>
        <p:spPr>
          <a:xfrm>
            <a:off x="341332" y="292203"/>
            <a:ext cx="8789521" cy="3043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a:t>
            </a:r>
            <a:b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BALANCE OF CONGRESSIONAL AND EXECUTIVE AUTHORITY</a:t>
            </a:r>
            <a:b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609A276C-BAAB-37AA-A3B6-823533D56508}"/>
              </a:ext>
            </a:extLst>
          </p:cNvPr>
          <p:cNvSpPr>
            <a:spLocks noGrp="1"/>
          </p:cNvSpPr>
          <p:nvPr>
            <p:ph type="body" sz="quarter" idx="13"/>
          </p:nvPr>
        </p:nvSpPr>
        <p:spPr>
          <a:xfrm>
            <a:off x="193492" y="1108953"/>
            <a:ext cx="8789521" cy="3742345"/>
          </a:xfrm>
        </p:spPr>
        <p:txBody>
          <a:bodyPr/>
          <a:lstStyle/>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HOWEVER, the last TPA authorization by Congress expired in 2021, leaving this vehicle for congressional-executive agreements unavailable for the present. </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 recent years, American Presidents have entered into various bi-lateral and multi-lateral trade agreements (sometimes called "mini-deals") that are not specifically approved by Congress.</a:t>
            </a:r>
          </a:p>
          <a:p>
            <a:pPr lvl="1">
              <a:spcAft>
                <a:spcPts val="0"/>
              </a:spcAft>
            </a:pPr>
            <a:r>
              <a:rPr lang="en-US" sz="1600" b="1" i="1" dirty="0">
                <a:solidFill>
                  <a:srgbClr val="000000"/>
                </a:solidFill>
                <a:latin typeface="Calibri" panose="020F0502020204030204" pitchFamily="34" charset="0"/>
                <a:ea typeface="Calibri" panose="020F0502020204030204" pitchFamily="34" charset="0"/>
                <a:cs typeface="Calibri" panose="020F0502020204030204" pitchFamily="34" charset="0"/>
              </a:rPr>
              <a:t>But what about areas that are specifically the responsibility of Congress, such as TARIFFS?</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 current Administration claims its recent trade actions are "hybrid" trade agreements because they are difficult to classify according to the traditional categories of </a:t>
            </a:r>
            <a:r>
              <a:rPr lang="en-US" sz="1600" u="sng" dirty="0">
                <a:solidFill>
                  <a:srgbClr val="000000"/>
                </a:solidFill>
                <a:latin typeface="Calibri" panose="020F0502020204030204" pitchFamily="34" charset="0"/>
                <a:ea typeface="Calibri" panose="020F0502020204030204" pitchFamily="34" charset="0"/>
                <a:cs typeface="Calibri" panose="020F0502020204030204" pitchFamily="34" charset="0"/>
              </a:rPr>
              <a:t>congressional-executive</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1600" u="sng" dirty="0">
                <a:solidFill>
                  <a:srgbClr val="000000"/>
                </a:solidFill>
                <a:latin typeface="Calibri" panose="020F0502020204030204" pitchFamily="34" charset="0"/>
                <a:ea typeface="Calibri" panose="020F0502020204030204" pitchFamily="34" charset="0"/>
                <a:cs typeface="Calibri" panose="020F0502020204030204" pitchFamily="34" charset="0"/>
              </a:rPr>
              <a:t>sole executive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agreements. </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Unlike congressional-executive agreements, they are entered into without specific </a:t>
            </a:r>
            <a:r>
              <a:rPr lang="en-US" sz="1600" i="1" dirty="0">
                <a:solidFill>
                  <a:srgbClr val="000000"/>
                </a:solidFill>
                <a:latin typeface="Calibri" panose="020F0502020204030204" pitchFamily="34" charset="0"/>
                <a:ea typeface="Calibri" panose="020F0502020204030204" pitchFamily="34" charset="0"/>
                <a:cs typeface="Calibri" panose="020F0502020204030204" pitchFamily="34" charset="0"/>
              </a:rPr>
              <a:t>ex ante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or </a:t>
            </a:r>
            <a:r>
              <a:rPr lang="en-US" sz="1600" i="1" dirty="0">
                <a:solidFill>
                  <a:srgbClr val="000000"/>
                </a:solidFill>
                <a:latin typeface="Calibri" panose="020F0502020204030204" pitchFamily="34" charset="0"/>
                <a:ea typeface="Calibri" panose="020F0502020204030204" pitchFamily="34" charset="0"/>
                <a:cs typeface="Calibri" panose="020F0502020204030204" pitchFamily="34" charset="0"/>
              </a:rPr>
              <a:t>ex post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congressional approval. </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On the other hand, unlike sole executive agreements, they are not necessarily based on the President's independent constitutional powers, but purport to rest at least partly on powers Congress has delegated by statute to the executive branch. </a:t>
            </a:r>
          </a:p>
        </p:txBody>
      </p:sp>
    </p:spTree>
    <p:extLst>
      <p:ext uri="{BB962C8B-B14F-4D97-AF65-F5344CB8AC3E}">
        <p14:creationId xmlns:p14="http://schemas.microsoft.com/office/powerpoint/2010/main" val="174594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4B62-55DE-BFED-24F9-04F4ACE08E17}"/>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35FD840-E9C7-03CE-D7D7-8CDAD4490404}"/>
              </a:ext>
            </a:extLst>
          </p:cNvPr>
          <p:cNvSpPr>
            <a:spLocks noGrp="1"/>
          </p:cNvSpPr>
          <p:nvPr>
            <p:ph type="title"/>
          </p:nvPr>
        </p:nvSpPr>
        <p:spPr>
          <a:xfrm>
            <a:off x="341332" y="292203"/>
            <a:ext cx="8789521" cy="3043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a:t>
            </a:r>
            <a:b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BALANCE OF CONGRESSIONAL AND EXECUTIVE AUTHORITY</a:t>
            </a:r>
            <a:b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609A276C-BAAB-37AA-A3B6-823533D56508}"/>
              </a:ext>
            </a:extLst>
          </p:cNvPr>
          <p:cNvSpPr>
            <a:spLocks noGrp="1"/>
          </p:cNvSpPr>
          <p:nvPr>
            <p:ph type="body" sz="quarter" idx="13"/>
          </p:nvPr>
        </p:nvSpPr>
        <p:spPr>
          <a:xfrm>
            <a:off x="193492" y="1108953"/>
            <a:ext cx="8789521" cy="3742345"/>
          </a:xfrm>
        </p:spPr>
        <p:txBody>
          <a:bodyPr/>
          <a:lstStyle/>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Some Members of Congress have questioned whether mini-deal trade agreements are constitutionally permissible and have sought to reassert Congress's role in the making of foreign trade agreements. </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Another criticism from some commentators is that the executive branch often does not identify the source of its authority to enter into these agreements, with some agreements apparently lacking or exceeding authority that Congress has delegated to the executive branch.</a:t>
            </a:r>
          </a:p>
          <a:p>
            <a:pPr lvl="1">
              <a:spcAft>
                <a:spcPts val="0"/>
              </a:spcAft>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 CONTRAST, one argument that proponents have advanced to support the constitutionality of hybrid trade agreement is that Congress gave or </a:t>
            </a:r>
            <a:r>
              <a:rPr lang="en-US" sz="1600" b="1" u="sng" dirty="0">
                <a:solidFill>
                  <a:srgbClr val="000000"/>
                </a:solidFill>
                <a:latin typeface="Calibri" panose="020F0502020204030204" pitchFamily="34" charset="0"/>
                <a:ea typeface="Calibri" panose="020F0502020204030204" pitchFamily="34" charset="0"/>
                <a:cs typeface="Calibri" panose="020F0502020204030204" pitchFamily="34" charset="0"/>
              </a:rPr>
              <a:t>delegated</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to the </a:t>
            </a:r>
            <a:r>
              <a:rPr lang="en-US" sz="1600" b="1" dirty="0">
                <a:solidFill>
                  <a:srgbClr val="000000"/>
                </a:solidFill>
                <a:latin typeface="Calibri" panose="020F0502020204030204" pitchFamily="34" charset="0"/>
                <a:ea typeface="Calibri" panose="020F0502020204030204" pitchFamily="34" charset="0"/>
                <a:cs typeface="Calibri" panose="020F0502020204030204" pitchFamily="34" charset="0"/>
              </a:rPr>
              <a:t>U.S. Trade Representative </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the authority to enter into trade agreements by enacting USTR's organic statute, 19 United States Code Section 2171, and that for at least the last 30 years, USTR has negotiated and entered into numerous agreements pursuant solely to this authority.</a:t>
            </a:r>
          </a:p>
          <a:p>
            <a:pPr lvl="1">
              <a:spcAft>
                <a:spcPts val="0"/>
              </a:spcAft>
            </a:pPr>
            <a:r>
              <a:rPr lang="en-US" sz="1600" b="1" i="1" dirty="0">
                <a:solidFill>
                  <a:srgbClr val="FF0000"/>
                </a:solidFill>
                <a:latin typeface="Calibri" panose="020F0502020204030204" pitchFamily="34" charset="0"/>
                <a:ea typeface="Calibri" panose="020F0502020204030204" pitchFamily="34" charset="0"/>
                <a:cs typeface="Calibri" panose="020F0502020204030204" pitchFamily="34" charset="0"/>
              </a:rPr>
              <a:t>But can Congress delegate tariff authority when the Constitution says that power belongs to the Legislative branch? </a:t>
            </a:r>
          </a:p>
        </p:txBody>
      </p:sp>
    </p:spTree>
    <p:extLst>
      <p:ext uri="{BB962C8B-B14F-4D97-AF65-F5344CB8AC3E}">
        <p14:creationId xmlns:p14="http://schemas.microsoft.com/office/powerpoint/2010/main" val="298765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AF3E5-36EC-3475-F864-F65AFDB70252}"/>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6D11194A-9C4B-77A5-E033-C8340DBD2A3E}"/>
              </a:ext>
            </a:extLst>
          </p:cNvPr>
          <p:cNvSpPr>
            <a:spLocks noGrp="1"/>
          </p:cNvSpPr>
          <p:nvPr>
            <p:ph type="body" sz="quarter" idx="13"/>
          </p:nvPr>
        </p:nvSpPr>
        <p:spPr>
          <a:xfrm>
            <a:off x="583659" y="398834"/>
            <a:ext cx="7947497" cy="4452464"/>
          </a:xfrm>
        </p:spPr>
        <p:txBody>
          <a:bodyPr/>
          <a:lstStyle/>
          <a:p>
            <a:pPr marL="228600" lvl="1" indent="0" algn="ctr">
              <a:buNone/>
            </a:pPr>
            <a:r>
              <a:rPr lang="en-US" sz="3200" b="1" i="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What are  “Non-Delegation Principles?”</a:t>
            </a:r>
          </a:p>
          <a:p>
            <a:pPr marL="228600" lvl="1" indent="0">
              <a:buNone/>
            </a:pPr>
            <a:r>
              <a:rPr lang="en-US" sz="1600" b="1" dirty="0">
                <a:solidFill>
                  <a:schemeClr val="accent6"/>
                </a:solidFill>
                <a:latin typeface="Calibri" panose="020F0502020204030204" pitchFamily="34" charset="0"/>
                <a:ea typeface="Calibri" panose="020F0502020204030204" pitchFamily="34" charset="0"/>
                <a:cs typeface="Calibri" panose="020F0502020204030204" pitchFamily="34" charset="0"/>
              </a:rPr>
              <a:t>To understand non-delegation principles, start with the concept of “delegation” as it relates to authority granted by the legislature to an administrative agency.</a:t>
            </a:r>
          </a:p>
          <a:p>
            <a:pPr marL="228600" lvl="1" indent="0">
              <a:buNone/>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For example, under the U.S. Constitution although Congress cannot irrevocably “transfer” or “alienate” legislative power, it can revocably “</a:t>
            </a:r>
            <a:r>
              <a:rPr lang="en-US" sz="1600" b="1" u="sng" dirty="0">
                <a:solidFill>
                  <a:srgbClr val="000000"/>
                </a:solidFill>
                <a:latin typeface="Calibri" panose="020F0502020204030204" pitchFamily="34" charset="0"/>
                <a:ea typeface="Calibri" panose="020F0502020204030204" pitchFamily="34" charset="0"/>
                <a:cs typeface="Calibri" panose="020F0502020204030204" pitchFamily="34" charset="0"/>
              </a:rPr>
              <a:t>delegate</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it to a federal administrative agency. </a:t>
            </a:r>
          </a:p>
          <a:p>
            <a:pPr marL="228600" lvl="1" indent="0">
              <a:buNone/>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Over time, federal courts not only acknowledged that ability of Congress to delegate authority to the agencies of the Executive branch, they expanded their view of delegation to encompass “</a:t>
            </a:r>
            <a:r>
              <a:rPr lang="en-US" sz="1600" b="1" u="sng" dirty="0">
                <a:solidFill>
                  <a:srgbClr val="000000"/>
                </a:solidFill>
                <a:latin typeface="Calibri" panose="020F0502020204030204" pitchFamily="34" charset="0"/>
                <a:ea typeface="Calibri" panose="020F0502020204030204" pitchFamily="34" charset="0"/>
                <a:cs typeface="Calibri" panose="020F0502020204030204" pitchFamily="34" charset="0"/>
              </a:rPr>
              <a:t>deference</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to the agency when a specialized knowledge was involved. </a:t>
            </a:r>
          </a:p>
          <a:p>
            <a:pPr marL="228600" lvl="1" indent="0">
              <a:buNone/>
            </a:pP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In 1983, the U.S. Supreme Court galvanized this concept of deference as a component Congressional delegation in the 1983 case of  </a:t>
            </a:r>
            <a:r>
              <a:rPr lang="en-US" sz="1600" b="1" i="1" dirty="0">
                <a:solidFill>
                  <a:srgbClr val="000000"/>
                </a:solidFill>
                <a:latin typeface="Calibri" panose="020F0502020204030204" pitchFamily="34" charset="0"/>
                <a:ea typeface="Calibri" panose="020F0502020204030204" pitchFamily="34" charset="0"/>
                <a:cs typeface="Calibri" panose="020F0502020204030204" pitchFamily="34" charset="0"/>
              </a:rPr>
              <a:t>Chevron USA v. National Resources Defense Council</a:t>
            </a:r>
            <a:r>
              <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9386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17E57-2ECA-5409-FD5F-1AA51D2BA0DC}"/>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E5351E3-A346-5CAD-8F55-9EB280368C4F}"/>
              </a:ext>
            </a:extLst>
          </p:cNvPr>
          <p:cNvSpPr>
            <a:spLocks noGrp="1"/>
          </p:cNvSpPr>
          <p:nvPr>
            <p:ph type="title"/>
          </p:nvPr>
        </p:nvSpPr>
        <p:spPr>
          <a:xfrm>
            <a:off x="341332" y="165463"/>
            <a:ext cx="8789521" cy="431096"/>
          </a:xfrm>
        </p:spPr>
        <p:txBody>
          <a:bodyPr/>
          <a:lstStyle/>
          <a:p>
            <a:pPr algn="ctr"/>
            <a:r>
              <a:rPr lang="en-US" sz="2000" b="1" dirty="0">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cs typeface="Calibri" panose="020F0502020204030204" pitchFamily="34" charset="0"/>
              </a:rPr>
              <a:t>WHAT ARE NON-DELEGATION PRINCIPLES ?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024B40DC-80FC-83AE-525E-42F4A13DF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27099"/>
            <a:ext cx="8193068" cy="4048757"/>
          </a:xfrm>
          <a:prstGeom prst="rect">
            <a:avLst/>
          </a:prstGeom>
        </p:spPr>
      </p:pic>
    </p:spTree>
    <p:extLst>
      <p:ext uri="{BB962C8B-B14F-4D97-AF65-F5344CB8AC3E}">
        <p14:creationId xmlns:p14="http://schemas.microsoft.com/office/powerpoint/2010/main" val="77482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6EEF-D011-6194-B3CE-CA356DDD244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C62BE2-1AE6-E101-FD6F-396FF94CBE15}"/>
              </a:ext>
            </a:extLst>
          </p:cNvPr>
          <p:cNvSpPr>
            <a:spLocks noGrp="1"/>
          </p:cNvSpPr>
          <p:nvPr>
            <p:ph type="title"/>
          </p:nvPr>
        </p:nvSpPr>
        <p:spPr>
          <a:xfrm>
            <a:off x="341332" y="104503"/>
            <a:ext cx="8789521" cy="4920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THE REBALANCING OF THE CONGRESSIONAL AND EXECUTIVE POWER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C933964B-898A-1763-E355-19E98665C0AF}"/>
              </a:ext>
            </a:extLst>
          </p:cNvPr>
          <p:cNvSpPr>
            <a:spLocks noGrp="1"/>
          </p:cNvSpPr>
          <p:nvPr>
            <p:ph type="body" sz="quarter" idx="13"/>
          </p:nvPr>
        </p:nvSpPr>
        <p:spPr>
          <a:xfrm>
            <a:off x="130630" y="905691"/>
            <a:ext cx="8852384" cy="3945607"/>
          </a:xfrm>
        </p:spPr>
        <p:txBody>
          <a:bodyPr/>
          <a:lstStyle/>
          <a:p>
            <a:pPr marL="228600" marR="0" lvl="1" indent="0" algn="l" defTabSz="816282" rtl="0" eaLnBrk="1" fontAlgn="auto" latinLnBrk="0" hangingPunct="1">
              <a:lnSpc>
                <a:spcPct val="110000"/>
              </a:lnSpc>
              <a:spcBef>
                <a:spcPts val="0"/>
              </a:spcBef>
              <a:spcAft>
                <a:spcPts val="893"/>
              </a:spcAft>
              <a:buClr>
                <a:srgbClr val="094976"/>
              </a:buClr>
              <a:buSzPct val="60000"/>
              <a:buFont typeface="Courier New" panose="02070309020205020404" pitchFamily="49" charset="0"/>
              <a:buNone/>
              <a:tabLst/>
              <a:defRPr/>
            </a:pP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 2024, the U.S. Supreme Court decided the case of </a:t>
            </a:r>
            <a:r>
              <a:rPr kumimoji="0" lang="en-US" sz="1600" b="1" i="1" u="none" strike="noStrike" kern="8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Loper Bright Enterprises v. Raimondo</a:t>
            </a: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28600" marR="0" lvl="1" indent="0" algn="l" defTabSz="816282" rtl="0" eaLnBrk="1" fontAlgn="auto" latinLnBrk="0" hangingPunct="1">
              <a:lnSpc>
                <a:spcPct val="110000"/>
              </a:lnSpc>
              <a:spcBef>
                <a:spcPts val="0"/>
              </a:spcBef>
              <a:spcAft>
                <a:spcPts val="893"/>
              </a:spcAft>
              <a:buClr>
                <a:srgbClr val="094976"/>
              </a:buClr>
              <a:buSzPct val="60000"/>
              <a:buFont typeface="Courier New" panose="02070309020205020404" pitchFamily="49" charset="0"/>
              <a:buNone/>
              <a:tabLst/>
              <a:defRPr/>
            </a:pP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In a 6-2 decision authored by Chief Justice Roberts, the </a:t>
            </a:r>
            <a:r>
              <a:rPr kumimoji="0" lang="en-US" sz="1600" b="0" i="1"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Loper </a:t>
            </a: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court concluded that courts must exercise their independent judgment in deciding whether an executive branch agency has acted within its statutory authority, and courts may not defer to an agency interpretation of the law simply because a statute is ambiguous. </a:t>
            </a:r>
          </a:p>
          <a:p>
            <a:pPr marL="228600" marR="0" lvl="1" indent="0" algn="l" defTabSz="816282" rtl="0" eaLnBrk="1" fontAlgn="auto" latinLnBrk="0" hangingPunct="1">
              <a:lnSpc>
                <a:spcPct val="110000"/>
              </a:lnSpc>
              <a:spcBef>
                <a:spcPts val="0"/>
              </a:spcBef>
              <a:spcAft>
                <a:spcPts val="893"/>
              </a:spcAft>
              <a:buClr>
                <a:srgbClr val="094976"/>
              </a:buClr>
              <a:buSzPct val="60000"/>
              <a:buFont typeface="Courier New" panose="02070309020205020404" pitchFamily="49" charset="0"/>
              <a:buNone/>
              <a:tabLst/>
              <a:defRPr/>
            </a:pPr>
            <a:r>
              <a:rPr kumimoji="0" lang="en-US" sz="1600" b="0" i="1"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Chevron</a:t>
            </a: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was overruled because Congress cannot alienate its constitutional responsibilities, and unless a statue creating an executive agency clearly defines the limits of that agency’s authority, the courts must "decide all relevant questions of law" when reviewing agency actions. This means courts should use their own judgment to interpret laws, not defer to agencies' interpretations.</a:t>
            </a:r>
          </a:p>
          <a:p>
            <a:pPr marL="228600" marR="0" lvl="1" indent="0" algn="l" defTabSz="816282" rtl="0" eaLnBrk="1" fontAlgn="auto" latinLnBrk="0" hangingPunct="1">
              <a:lnSpc>
                <a:spcPct val="110000"/>
              </a:lnSpc>
              <a:spcBef>
                <a:spcPts val="0"/>
              </a:spcBef>
              <a:spcAft>
                <a:spcPts val="893"/>
              </a:spcAft>
              <a:buClr>
                <a:srgbClr val="094976"/>
              </a:buClr>
              <a:buSzPct val="60000"/>
              <a:buFont typeface="Courier New" panose="02070309020205020404" pitchFamily="49" charset="0"/>
              <a:buNone/>
              <a:tabLst/>
              <a:defRPr/>
            </a:pPr>
            <a:r>
              <a:rPr kumimoji="0" lang="en-US" sz="1600" b="0" i="1"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 Chevron </a:t>
            </a: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was based on a “flawed assumption” that Congress intends to delegate interpretive authority to agencies whenever a law is ambiguous. </a:t>
            </a:r>
          </a:p>
          <a:p>
            <a:pPr marL="228600" marR="0" lvl="1" indent="0" algn="l" defTabSz="816282" rtl="0" eaLnBrk="1" fontAlgn="auto" latinLnBrk="0" hangingPunct="1">
              <a:lnSpc>
                <a:spcPct val="110000"/>
              </a:lnSpc>
              <a:spcBef>
                <a:spcPts val="0"/>
              </a:spcBef>
              <a:spcAft>
                <a:spcPts val="893"/>
              </a:spcAft>
              <a:buClr>
                <a:srgbClr val="094976"/>
              </a:buClr>
              <a:buSzPct val="60000"/>
              <a:buFont typeface="Courier New" panose="02070309020205020404" pitchFamily="49" charset="0"/>
              <a:buNone/>
              <a:tabLst/>
              <a:defRPr/>
            </a:pP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According to the </a:t>
            </a:r>
            <a:r>
              <a:rPr kumimoji="0" lang="en-US" sz="1600" b="0" i="1"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Loper </a:t>
            </a:r>
            <a:r>
              <a:rPr kumimoji="0" lang="en-US" sz="1600" b="0" i="0" u="none" strike="noStrike" kern="8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Calibri" panose="020F0502020204030204" pitchFamily="34" charset="0"/>
              </a:rPr>
              <a:t>majority, this assumption does not reflect reality and goes against the traditional role of courts.</a:t>
            </a: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109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6EEF-D011-6194-B3CE-CA356DDD244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C62BE2-1AE6-E101-FD6F-396FF94CBE15}"/>
              </a:ext>
            </a:extLst>
          </p:cNvPr>
          <p:cNvSpPr>
            <a:spLocks noGrp="1"/>
          </p:cNvSpPr>
          <p:nvPr>
            <p:ph type="title"/>
          </p:nvPr>
        </p:nvSpPr>
        <p:spPr>
          <a:xfrm>
            <a:off x="341332" y="104503"/>
            <a:ext cx="8789521" cy="4920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NON-DELEGATION PRINCIPLES AND THE REBALANCING OF FEDERALISM &amp;  STATES’ RIGHTS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C933964B-898A-1763-E355-19E98665C0AF}"/>
              </a:ext>
            </a:extLst>
          </p:cNvPr>
          <p:cNvSpPr>
            <a:spLocks noGrp="1"/>
          </p:cNvSpPr>
          <p:nvPr>
            <p:ph type="body" sz="quarter" idx="13"/>
          </p:nvPr>
        </p:nvSpPr>
        <p:spPr>
          <a:xfrm>
            <a:off x="130630" y="905691"/>
            <a:ext cx="8852384" cy="3945607"/>
          </a:xfrm>
        </p:spPr>
        <p:txBody>
          <a:bodyPr/>
          <a:lstStyle/>
          <a:p>
            <a:pPr marL="228600" lvl="1" indent="0">
              <a:buNone/>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WORTH NOTING</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In a concurring opinion,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Justice Clarence Thomas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wrote that:</a:t>
            </a:r>
          </a:p>
          <a:p>
            <a:pPr marL="228600" lvl="1" indent="0">
              <a:buNone/>
            </a:pP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“I write separately to underscore a more fundamental problem: Chevron deference also violates our Constitution’s separation of powers, as I have previously explained at length.  . . Chevron compels judges to abdicate their Article III “judicial Power.” §1.  “[T]he judicial power, as originally understood, requires a court to exercise its independent judgment in interpreting and expounding upon the laws.” . </a:t>
            </a:r>
            <a:r>
              <a:rPr lang="en-US" b="1" i="1" dirty="0">
                <a:solidFill>
                  <a:srgbClr val="000000"/>
                </a:solidFill>
                <a:latin typeface="Calibri" panose="020F0502020204030204" pitchFamily="34" charset="0"/>
                <a:ea typeface="Calibri" panose="020F0502020204030204" pitchFamily="34" charset="0"/>
                <a:cs typeface="Calibri" panose="020F0502020204030204" pitchFamily="34" charset="0"/>
              </a:rPr>
              <a:t>. By tying a judge’s hands, Chevron prevents the Judiciary from serving as a constitutional check on the Executive</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 It allows “the Executive . . . to dictate the outcome of cases through erroneous interpretations.” . . . </a:t>
            </a:r>
          </a:p>
          <a:p>
            <a:pPr marL="228600" lvl="1" indent="0">
              <a:buNone/>
            </a:pP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Chevron deference also permits the Executive Branch to exercise powers not given to it.  “When the Government is called upon to perform a function that requires an exercise of legislative, executive, or judicial power, only the vested recipient of that power can perform it.” . . . </a:t>
            </a:r>
          </a:p>
          <a:p>
            <a:pPr marL="228600" lvl="1" indent="0">
              <a:buNone/>
            </a:pP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“The Constitution carefully imposes structural constraints on all three branches, and the exercise of power free of those accompanying restraints subverts the design of the Constitution’s ratifiers.”</a:t>
            </a:r>
          </a:p>
          <a:p>
            <a:pPr marL="228600" lvl="1" indent="0">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Citations omitted; Emphasis added.</a:t>
            </a:r>
          </a:p>
        </p:txBody>
      </p:sp>
    </p:spTree>
    <p:extLst>
      <p:ext uri="{BB962C8B-B14F-4D97-AF65-F5344CB8AC3E}">
        <p14:creationId xmlns:p14="http://schemas.microsoft.com/office/powerpoint/2010/main" val="245842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77B11-D468-B968-61B3-75C45185762D}"/>
              </a:ext>
            </a:extLst>
          </p:cNvPr>
          <p:cNvSpPr>
            <a:spLocks noGrp="1"/>
          </p:cNvSpPr>
          <p:nvPr>
            <p:ph type="title"/>
          </p:nvPr>
        </p:nvSpPr>
        <p:spPr>
          <a:xfrm>
            <a:off x="507492" y="508874"/>
            <a:ext cx="7543800" cy="602455"/>
          </a:xfrm>
        </p:spPr>
        <p:txBody>
          <a:bodyPr>
            <a:normAutofit/>
          </a:bodyPr>
          <a:lstStyle/>
          <a:p>
            <a:pPr algn="ctr"/>
            <a:r>
              <a:rPr lang="en-US" sz="3000" dirty="0">
                <a:solidFill>
                  <a:srgbClr val="0070C0"/>
                </a:solidFill>
              </a:rPr>
              <a:t>Agenda</a:t>
            </a:r>
          </a:p>
        </p:txBody>
      </p:sp>
      <p:sp>
        <p:nvSpPr>
          <p:cNvPr id="5" name="Content Placeholder 4">
            <a:extLst>
              <a:ext uri="{FF2B5EF4-FFF2-40B4-BE49-F238E27FC236}">
                <a16:creationId xmlns:a16="http://schemas.microsoft.com/office/drawing/2014/main" id="{D7B368F1-46E2-23D2-B430-9CE22C7EC14F}"/>
              </a:ext>
            </a:extLst>
          </p:cNvPr>
          <p:cNvSpPr>
            <a:spLocks noGrp="1"/>
          </p:cNvSpPr>
          <p:nvPr>
            <p:ph idx="1"/>
          </p:nvPr>
        </p:nvSpPr>
        <p:spPr>
          <a:xfrm>
            <a:off x="507492" y="1111329"/>
            <a:ext cx="8065294" cy="3153490"/>
          </a:xfrm>
        </p:spPr>
        <p:txBody>
          <a:bodyPr>
            <a:normAutofit fontScale="92500" lnSpcReduction="20000"/>
          </a:bodyPr>
          <a:lstStyle/>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1. 	Introductions</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2.	Primer on the US system of Federalism</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3.	States’ rights</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4.	Current “state of affairs”</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5.	Canada and CA wine – lessons learned</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6.	Efficiencies in the time of upheaval – federal employee layoffs</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7.	Impact of the Administration’s policies on the states – immigration, environment, etc.</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8.	Labeling and industry regulation generally</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9.	Health warning, class actions and other cases of interests (Prop 65)</a:t>
            </a:r>
          </a:p>
          <a:p>
            <a:pPr marL="0" indent="0">
              <a:buNone/>
            </a:pPr>
            <a:r>
              <a:rPr lang="en-US" sz="1500" dirty="0">
                <a:latin typeface="Aptos" panose="020B0004020202020204" pitchFamily="34" charset="0"/>
                <a:ea typeface="Calibri" panose="020F0502020204030204" pitchFamily="34" charset="0"/>
                <a:cs typeface="Calibri" panose="020F0502020204030204" pitchFamily="34" charset="0"/>
              </a:rPr>
              <a:t>10.	Tying it all together…</a:t>
            </a:r>
          </a:p>
        </p:txBody>
      </p:sp>
      <p:pic>
        <p:nvPicPr>
          <p:cNvPr id="6" name="Graphic 5">
            <a:extLst>
              <a:ext uri="{FF2B5EF4-FFF2-40B4-BE49-F238E27FC236}">
                <a16:creationId xmlns:a16="http://schemas.microsoft.com/office/drawing/2014/main" id="{A96213D4-4E95-76DB-3006-70ED344476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93358" y="4333399"/>
            <a:ext cx="2343150" cy="478631"/>
          </a:xfrm>
          <a:prstGeom prst="rect">
            <a:avLst/>
          </a:prstGeom>
        </p:spPr>
      </p:pic>
    </p:spTree>
    <p:extLst>
      <p:ext uri="{BB962C8B-B14F-4D97-AF65-F5344CB8AC3E}">
        <p14:creationId xmlns:p14="http://schemas.microsoft.com/office/powerpoint/2010/main" val="27339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6EEF-D011-6194-B3CE-CA356DDD244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C62BE2-1AE6-E101-FD6F-396FF94CBE15}"/>
              </a:ext>
            </a:extLst>
          </p:cNvPr>
          <p:cNvSpPr>
            <a:spLocks noGrp="1"/>
          </p:cNvSpPr>
          <p:nvPr>
            <p:ph type="title"/>
          </p:nvPr>
        </p:nvSpPr>
        <p:spPr>
          <a:xfrm>
            <a:off x="341332" y="104503"/>
            <a:ext cx="8789521" cy="492056"/>
          </a:xfrm>
        </p:spPr>
        <p:txBody>
          <a:bodyPr/>
          <a:lstStyle/>
          <a:p>
            <a:pPr algn="ct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THOMAS CONCURRENCE IN </a:t>
            </a:r>
            <a:r>
              <a:rPr lang="en-US" sz="2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LOPER </a:t>
            </a: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(2024)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C933964B-898A-1763-E355-19E98665C0AF}"/>
              </a:ext>
            </a:extLst>
          </p:cNvPr>
          <p:cNvSpPr>
            <a:spLocks noGrp="1"/>
          </p:cNvSpPr>
          <p:nvPr>
            <p:ph type="body" sz="quarter" idx="13"/>
          </p:nvPr>
        </p:nvSpPr>
        <p:spPr>
          <a:xfrm>
            <a:off x="130630" y="596559"/>
            <a:ext cx="8852384" cy="4254739"/>
          </a:xfrm>
        </p:spPr>
        <p:txBody>
          <a:bodyPr/>
          <a:lstStyle/>
          <a:p>
            <a:pPr marL="228600" lvl="1" indent="0">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In a concurring opinion to the </a:t>
            </a:r>
            <a:r>
              <a:rPr lang="en-US" i="1" dirty="0">
                <a:solidFill>
                  <a:srgbClr val="000000"/>
                </a:solidFill>
                <a:latin typeface="Calibri" panose="020F0502020204030204" pitchFamily="34" charset="0"/>
                <a:ea typeface="Calibri" panose="020F0502020204030204" pitchFamily="34" charset="0"/>
                <a:cs typeface="Calibri" panose="020F0502020204030204" pitchFamily="34" charset="0"/>
              </a:rPr>
              <a:t>Loper</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case, </a:t>
            </a:r>
            <a:r>
              <a:rPr 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Justice Clarence Thomas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wrote that:</a:t>
            </a:r>
          </a:p>
          <a:p>
            <a:pPr marL="228600" lvl="1" indent="0">
              <a:buNone/>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“I write separately to underscore a more fundamental problem: </a:t>
            </a:r>
            <a:r>
              <a:rPr lang="en-US"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Chevron deference also violates our Constitution’s separation of powers</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 as I have previously explained at length.  . . . [W]e should not overlook Chevron’s constitutional defects in overruling it. To provide ‘practical and real protections for individual liberty,’ the Framers drafted a Constitution that divides the legislative, executive, and judicial powers between three branches of Government. Chevron deference compromises this separation of powers in two ways.  It curbs the judicial power afforded to courts, and simultaneously expands agencies’ executive power beyond constitutional limits. . . . </a:t>
            </a:r>
          </a:p>
          <a:p>
            <a:pPr marL="228600" lvl="1" indent="0">
              <a:buNone/>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“Chevron compels judges to abdicate their Article III “judicial Power.” §1.  ‘[T]he judicial power, as originally understood, requires a court to exercise its independent judgment in interpreting and expounding upon the laws.’ . </a:t>
            </a:r>
            <a:r>
              <a:rPr lang="en-US"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 By tying a judge’s hands, Chevron prevents the Judiciary from serving as a constitutional check on the Executive</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 It allows ‘the Executive . . . to dictate the outcome of cases through erroneous interpretations.’ . . . </a:t>
            </a:r>
          </a:p>
          <a:p>
            <a:pPr marL="228600" lvl="1" indent="0">
              <a:buNone/>
            </a:pPr>
            <a:r>
              <a:rPr lang="en-US" sz="1200" b="1" i="1" dirty="0">
                <a:solidFill>
                  <a:srgbClr val="000000"/>
                </a:solidFill>
                <a:latin typeface="Calibri" panose="020F0502020204030204" pitchFamily="34" charset="0"/>
                <a:ea typeface="Calibri" panose="020F0502020204030204" pitchFamily="34" charset="0"/>
                <a:cs typeface="Calibri" panose="020F0502020204030204" pitchFamily="34" charset="0"/>
              </a:rPr>
              <a:t>“Chevron deference also permits the Executive Branch to exercise powers not given to it.  ‘</a:t>
            </a: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When the Government is called upon to perform a function that requires an exercise of legislative, executive, or judicial power, only the vested recipient of that power can perform it.’ . . . </a:t>
            </a:r>
          </a:p>
          <a:p>
            <a:pPr marL="228600" lvl="1" indent="0">
              <a:buNone/>
            </a:pPr>
            <a:r>
              <a:rPr lang="en-US" sz="1200" i="1" dirty="0">
                <a:solidFill>
                  <a:srgbClr val="000000"/>
                </a:solidFill>
                <a:latin typeface="Calibri" panose="020F0502020204030204" pitchFamily="34" charset="0"/>
                <a:ea typeface="Calibri" panose="020F0502020204030204" pitchFamily="34" charset="0"/>
                <a:cs typeface="Calibri" panose="020F0502020204030204" pitchFamily="34" charset="0"/>
              </a:rPr>
              <a:t>“The Constitution carefully imposes structural constraints on all three branches, and the exercise of power free of those accompanying restraints subverts the design of the Constitution’s ratifiers.”</a:t>
            </a:r>
          </a:p>
          <a:p>
            <a:pPr marL="228600" lvl="1" indent="0">
              <a:buNone/>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(Citations omitted; Emphasis added).</a:t>
            </a:r>
          </a:p>
        </p:txBody>
      </p:sp>
    </p:spTree>
    <p:extLst>
      <p:ext uri="{BB962C8B-B14F-4D97-AF65-F5344CB8AC3E}">
        <p14:creationId xmlns:p14="http://schemas.microsoft.com/office/powerpoint/2010/main" val="126990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B6EEF-D011-6194-B3CE-CA356DDD244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C62BE2-1AE6-E101-FD6F-396FF94CBE15}"/>
              </a:ext>
            </a:extLst>
          </p:cNvPr>
          <p:cNvSpPr>
            <a:spLocks noGrp="1"/>
          </p:cNvSpPr>
          <p:nvPr>
            <p:ph type="title"/>
          </p:nvPr>
        </p:nvSpPr>
        <p:spPr>
          <a:xfrm>
            <a:off x="341332" y="104503"/>
            <a:ext cx="8789521" cy="492056"/>
          </a:xfrm>
        </p:spPr>
        <p:txBody>
          <a:bodyPr/>
          <a:lstStyle/>
          <a:p>
            <a:pPr algn="ctr"/>
            <a:r>
              <a:rPr lang="en-US" b="1" dirty="0">
                <a:effectLst>
                  <a:outerShdw blurRad="38100" dist="38100" dir="2700000" algn="tl">
                    <a:srgbClr val="000000">
                      <a:alpha val="43137"/>
                    </a:srgbClr>
                  </a:outerShdw>
                </a:effectLst>
              </a:rPr>
              <a:t>WHERE DOES TRADE POLICY STAND TODAY IN THE CONTEXT OF THE CONSTITUTION AND THE NON-DELEGATION DOCTRINE?</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C933964B-898A-1763-E355-19E98665C0AF}"/>
              </a:ext>
            </a:extLst>
          </p:cNvPr>
          <p:cNvSpPr>
            <a:spLocks noGrp="1"/>
          </p:cNvSpPr>
          <p:nvPr>
            <p:ph type="body" sz="quarter" idx="13"/>
          </p:nvPr>
        </p:nvSpPr>
        <p:spPr>
          <a:xfrm>
            <a:off x="130630" y="800100"/>
            <a:ext cx="8852384" cy="4051198"/>
          </a:xfrm>
        </p:spPr>
        <p:txBody>
          <a:bodyPr/>
          <a:lstStyle/>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Today’s U.S. Supreme Court is demonstrably more “conservative” in its jurisprudence, but also more radical in its willingness to minimize or even ignore the longstanding doctrine of </a:t>
            </a:r>
            <a:r>
              <a:rPr lang="en-US" sz="1800" b="1" i="1" dirty="0">
                <a:solidFill>
                  <a:srgbClr val="000000"/>
                </a:solidFill>
                <a:latin typeface="Calibri" panose="020F0502020204030204" pitchFamily="34" charset="0"/>
                <a:ea typeface="Calibri" panose="020F0502020204030204" pitchFamily="34" charset="0"/>
                <a:cs typeface="Calibri" panose="020F0502020204030204" pitchFamily="34" charset="0"/>
              </a:rPr>
              <a:t>stare decisis </a:t>
            </a:r>
            <a:r>
              <a:rPr lang="en-US" sz="1800" b="1" dirty="0">
                <a:solidFill>
                  <a:srgbClr val="000000"/>
                </a:solidFill>
                <a:latin typeface="Calibri" panose="020F0502020204030204" pitchFamily="34" charset="0"/>
                <a:ea typeface="Calibri" panose="020F0502020204030204" pitchFamily="34" charset="0"/>
                <a:cs typeface="Calibri" panose="020F0502020204030204" pitchFamily="34" charset="0"/>
              </a:rPr>
              <a:t>where that is perceived as an impediment to doctrinal realignment with originalist and textualist principles.</a:t>
            </a:r>
          </a:p>
          <a:p>
            <a:pPr marL="228600" lvl="1" indent="0">
              <a:buNone/>
            </a:pPr>
            <a:r>
              <a:rPr lang="en-US" sz="1800" dirty="0">
                <a:solidFill>
                  <a:schemeClr val="accent6"/>
                </a:solidFill>
                <a:latin typeface="Calibri" panose="020F0502020204030204" pitchFamily="34" charset="0"/>
                <a:ea typeface="Calibri" panose="020F0502020204030204" pitchFamily="34" charset="0"/>
                <a:cs typeface="Calibri" panose="020F0502020204030204" pitchFamily="34" charset="0"/>
              </a:rPr>
              <a:t>As the current administration faces numerous judicial challenges to its extraordinary exercise of executive authority, the Supreme Court’s new conservative majority could yield a profoundly different conclusion from trade precedents of the last 30+ years.</a:t>
            </a: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lvl="1" indent="0">
              <a:buNone/>
            </a:pPr>
            <a:endPar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0D24347-F5C3-3689-669C-4802EBD6AA18}"/>
              </a:ext>
            </a:extLst>
          </p:cNvPr>
          <p:cNvPicPr>
            <a:picLocks noChangeAspect="1"/>
          </p:cNvPicPr>
          <p:nvPr/>
        </p:nvPicPr>
        <p:blipFill>
          <a:blip r:embed="rId3"/>
          <a:stretch>
            <a:fillRect/>
          </a:stretch>
        </p:blipFill>
        <p:spPr>
          <a:xfrm>
            <a:off x="0" y="730250"/>
            <a:ext cx="9144000" cy="1561171"/>
          </a:xfrm>
          <a:prstGeom prst="rect">
            <a:avLst/>
          </a:prstGeom>
        </p:spPr>
      </p:pic>
    </p:spTree>
    <p:extLst>
      <p:ext uri="{BB962C8B-B14F-4D97-AF65-F5344CB8AC3E}">
        <p14:creationId xmlns:p14="http://schemas.microsoft.com/office/powerpoint/2010/main" val="1791564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92C236DC-A822-6E42-93A6-1FFB2E6024B0}"/>
              </a:ext>
            </a:extLst>
          </p:cNvPr>
          <p:cNvSpPr txBox="1">
            <a:spLocks/>
          </p:cNvSpPr>
          <p:nvPr/>
        </p:nvSpPr>
        <p:spPr>
          <a:xfrm>
            <a:off x="526272" y="3105013"/>
            <a:ext cx="8617728" cy="809420"/>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ts val="900"/>
              </a:lnSpc>
              <a:buFont typeface="Arial" pitchFamily="34" charset="0"/>
              <a:buNone/>
            </a:pPr>
            <a:r>
              <a:rPr lang="en-US" sz="1100" b="0" dirty="0">
                <a:latin typeface="Verdana" panose="020B0604030504040204" pitchFamily="34" charset="0"/>
                <a:ea typeface="Verdana" panose="020B0604030504040204" pitchFamily="34" charset="0"/>
              </a:rPr>
              <a:t>Richard M. Blau</a:t>
            </a:r>
          </a:p>
          <a:p>
            <a:pPr marL="0" indent="0">
              <a:lnSpc>
                <a:spcPts val="900"/>
              </a:lnSpc>
              <a:buFont typeface="Arial" pitchFamily="34" charset="0"/>
              <a:buNone/>
            </a:pPr>
            <a:r>
              <a:rPr lang="en-US" sz="1100" dirty="0">
                <a:latin typeface="Verdana" panose="020B0604030504040204" pitchFamily="34" charset="0"/>
                <a:ea typeface="Verdana" panose="020B0604030504040204" pitchFamily="34" charset="0"/>
              </a:rPr>
              <a:t>richard.blau@gray-robinson.com</a:t>
            </a:r>
          </a:p>
          <a:p>
            <a:pPr marL="0" indent="0">
              <a:lnSpc>
                <a:spcPts val="900"/>
              </a:lnSpc>
              <a:buFont typeface="Arial" pitchFamily="34" charset="0"/>
              <a:buNone/>
            </a:pPr>
            <a:r>
              <a:rPr lang="en-US" sz="1100" b="0" dirty="0">
                <a:latin typeface="Verdana" panose="020B0604030504040204" pitchFamily="34" charset="0"/>
                <a:ea typeface="Verdana" panose="020B0604030504040204" pitchFamily="34" charset="0"/>
              </a:rPr>
              <a:t>(866) 382-5132</a:t>
            </a:r>
          </a:p>
          <a:p>
            <a:pPr marL="0" indent="0">
              <a:lnSpc>
                <a:spcPts val="900"/>
              </a:lnSpc>
              <a:buFont typeface="Arial" pitchFamily="34" charset="0"/>
              <a:buNone/>
            </a:pPr>
            <a:endParaRPr lang="en-US" sz="1100" dirty="0">
              <a:latin typeface="Verdana" panose="020B0604030504040204" pitchFamily="34" charset="0"/>
              <a:ea typeface="Verdana" panose="020B0604030504040204" pitchFamily="34" charset="0"/>
            </a:endParaRPr>
          </a:p>
          <a:p>
            <a:pPr marL="0" indent="0">
              <a:lnSpc>
                <a:spcPts val="900"/>
              </a:lnSpc>
              <a:buFont typeface="Arial" pitchFamily="34" charset="0"/>
              <a:buNone/>
            </a:pPr>
            <a:endParaRPr lang="en-US" sz="1100" b="0" dirty="0">
              <a:latin typeface="Verdana" panose="020B0604030504040204" pitchFamily="34" charset="0"/>
              <a:ea typeface="Verdana" panose="020B0604030504040204" pitchFamily="34" charset="0"/>
            </a:endParaRPr>
          </a:p>
        </p:txBody>
      </p:sp>
      <p:sp>
        <p:nvSpPr>
          <p:cNvPr id="3" name="Title 1"/>
          <p:cNvSpPr txBox="1">
            <a:spLocks/>
          </p:cNvSpPr>
          <p:nvPr/>
        </p:nvSpPr>
        <p:spPr>
          <a:xfrm>
            <a:off x="526272" y="768349"/>
            <a:ext cx="8617727" cy="1022351"/>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r>
              <a:rPr lang="en-US" sz="5400" spc="50" baseline="0" dirty="0">
                <a:solidFill>
                  <a:schemeClr val="tx1"/>
                </a:solidFill>
                <a:latin typeface="Verdana" panose="020B0604030504040204" pitchFamily="34" charset="0"/>
                <a:ea typeface="Verdana" panose="020B0604030504040204" pitchFamily="34" charset="0"/>
              </a:rPr>
              <a:t>THANK YOU</a:t>
            </a:r>
          </a:p>
        </p:txBody>
      </p:sp>
      <p:sp>
        <p:nvSpPr>
          <p:cNvPr id="6" name="TextBox 5">
            <a:extLst>
              <a:ext uri="{FF2B5EF4-FFF2-40B4-BE49-F238E27FC236}">
                <a16:creationId xmlns:a16="http://schemas.microsoft.com/office/drawing/2014/main" id="{F1D67B59-9D4A-FF74-F7ED-5C76AACA79FB}"/>
              </a:ext>
            </a:extLst>
          </p:cNvPr>
          <p:cNvSpPr txBox="1"/>
          <p:nvPr/>
        </p:nvSpPr>
        <p:spPr>
          <a:xfrm flipH="1">
            <a:off x="526336" y="4025900"/>
            <a:ext cx="2921713" cy="153888"/>
          </a:xfrm>
          <a:prstGeom prst="rect">
            <a:avLst/>
          </a:prstGeom>
          <a:noFill/>
        </p:spPr>
        <p:txBody>
          <a:bodyPr wrap="square" lIns="0" tIns="0" rIns="0" bIns="0" rtlCol="0">
            <a:spAutoFit/>
          </a:bodyPr>
          <a:lstStyle/>
          <a:p>
            <a:r>
              <a:rPr lang="en-US" sz="1000" b="1" dirty="0">
                <a:latin typeface="Century Gothic" pitchFamily="34" charset="0"/>
              </a:rPr>
              <a:t>© Richard M. Blau 2025  All rights reserved.</a:t>
            </a:r>
          </a:p>
        </p:txBody>
      </p:sp>
    </p:spTree>
    <p:extLst>
      <p:ext uri="{BB962C8B-B14F-4D97-AF65-F5344CB8AC3E}">
        <p14:creationId xmlns:p14="http://schemas.microsoft.com/office/powerpoint/2010/main" val="14291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2C236DC-A822-6E42-93A6-1FFB2E6024B0}"/>
              </a:ext>
            </a:extLst>
          </p:cNvPr>
          <p:cNvSpPr txBox="1">
            <a:spLocks/>
          </p:cNvSpPr>
          <p:nvPr/>
        </p:nvSpPr>
        <p:spPr>
          <a:xfrm>
            <a:off x="585478" y="3634669"/>
            <a:ext cx="8558522" cy="467432"/>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ts val="900"/>
              </a:lnSpc>
              <a:buFont typeface="Arial" pitchFamily="34" charset="0"/>
              <a:buNone/>
            </a:pPr>
            <a:r>
              <a:rPr lang="en-US" sz="1000" dirty="0">
                <a:solidFill>
                  <a:srgbClr val="0A4976"/>
                </a:solidFill>
                <a:latin typeface="Verdana" panose="020B0604030504040204" pitchFamily="34" charset="0"/>
                <a:ea typeface="Verdana" panose="020B0604030504040204" pitchFamily="34" charset="0"/>
              </a:rPr>
              <a:t>Richard M. Blau, Chair</a:t>
            </a:r>
          </a:p>
          <a:p>
            <a:pPr marL="0" indent="0">
              <a:lnSpc>
                <a:spcPts val="900"/>
              </a:lnSpc>
              <a:buFont typeface="Arial" pitchFamily="34" charset="0"/>
              <a:buNone/>
            </a:pPr>
            <a:r>
              <a:rPr lang="en-US" sz="1000" dirty="0">
                <a:solidFill>
                  <a:srgbClr val="0A4976"/>
                </a:solidFill>
                <a:latin typeface="Verdana" panose="020B0604030504040204" pitchFamily="34" charset="0"/>
                <a:ea typeface="Verdana" panose="020B0604030504040204" pitchFamily="34" charset="0"/>
              </a:rPr>
              <a:t>Regulated Products Section</a:t>
            </a:r>
          </a:p>
        </p:txBody>
      </p:sp>
      <p:sp>
        <p:nvSpPr>
          <p:cNvPr id="10" name="Title 1"/>
          <p:cNvSpPr txBox="1">
            <a:spLocks/>
          </p:cNvSpPr>
          <p:nvPr/>
        </p:nvSpPr>
        <p:spPr>
          <a:xfrm>
            <a:off x="355600" y="165370"/>
            <a:ext cx="8788399" cy="690664"/>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THE INTERNATIONAL WINE LAW ASSN. (AIDV)</a:t>
            </a:r>
          </a:p>
          <a:p>
            <a:r>
              <a:rPr lang="en-US" sz="20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US SECTION WEBINAR: </a:t>
            </a:r>
          </a:p>
        </p:txBody>
      </p:sp>
      <p:sp>
        <p:nvSpPr>
          <p:cNvPr id="11" name="Title 1"/>
          <p:cNvSpPr txBox="1">
            <a:spLocks/>
          </p:cNvSpPr>
          <p:nvPr/>
        </p:nvSpPr>
        <p:spPr>
          <a:xfrm>
            <a:off x="585478" y="2756359"/>
            <a:ext cx="8558522" cy="616746"/>
          </a:xfrm>
          <a:prstGeom prst="rect">
            <a:avLst/>
          </a:prstGeom>
        </p:spPr>
        <p:txBody>
          <a:bodyPr/>
          <a:lstStyle>
            <a:lvl1pPr algn="l" defTabSz="816282" rtl="0" eaLnBrk="1" latinLnBrk="0" hangingPunct="1">
              <a:spcBef>
                <a:spcPct val="0"/>
              </a:spcBef>
              <a:buNone/>
              <a:defRPr sz="2500" b="0" i="0" u="none" kern="1200">
                <a:solidFill>
                  <a:schemeClr val="tx2"/>
                </a:solidFill>
                <a:latin typeface="Work Sans Light Roman" charset="0"/>
                <a:ea typeface="Work Sans Light Roman" charset="0"/>
                <a:cs typeface="Work Sans Light Roman" charset="0"/>
              </a:defRPr>
            </a:lvl1pPr>
          </a:lstStyle>
          <a:p>
            <a:r>
              <a:rPr lang="en-US" sz="1400" dirty="0">
                <a:solidFill>
                  <a:schemeClr val="tx1"/>
                </a:solidFill>
                <a:latin typeface="Verdana" panose="020B0604030504040204" pitchFamily="34" charset="0"/>
                <a:ea typeface="Verdana" panose="020B0604030504040204" pitchFamily="34" charset="0"/>
              </a:rPr>
              <a:t>April 22, 2025</a:t>
            </a:r>
          </a:p>
          <a:p>
            <a:r>
              <a:rPr lang="en-US" sz="1400" dirty="0">
                <a:solidFill>
                  <a:schemeClr val="tx1"/>
                </a:solidFill>
                <a:latin typeface="Verdana" panose="020B0604030504040204" pitchFamily="34" charset="0"/>
                <a:ea typeface="Verdana" panose="020B0604030504040204" pitchFamily="34" charset="0"/>
              </a:rPr>
              <a:t>Zoom Webinar</a:t>
            </a:r>
          </a:p>
        </p:txBody>
      </p:sp>
      <p:sp>
        <p:nvSpPr>
          <p:cNvPr id="5" name="Subtitle 2">
            <a:extLst>
              <a:ext uri="{FF2B5EF4-FFF2-40B4-BE49-F238E27FC236}">
                <a16:creationId xmlns:a16="http://schemas.microsoft.com/office/drawing/2014/main" id="{92C236DC-A822-6E42-93A6-1FFB2E6024B0}"/>
              </a:ext>
            </a:extLst>
          </p:cNvPr>
          <p:cNvSpPr txBox="1">
            <a:spLocks/>
          </p:cNvSpPr>
          <p:nvPr/>
        </p:nvSpPr>
        <p:spPr>
          <a:xfrm>
            <a:off x="585478" y="3417634"/>
            <a:ext cx="8558522" cy="172505"/>
          </a:xfrm>
          <a:prstGeom prst="rect">
            <a:avLst/>
          </a:prstGeom>
        </p:spPr>
        <p:txBody>
          <a:bodyPr/>
          <a:lstStyle>
            <a:lvl1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1pPr>
            <a:lvl2pPr marL="14693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2pPr>
            <a:lvl3pPr marL="489770" indent="-146930" algn="l" defTabSz="816282" rtl="0" eaLnBrk="1" latinLnBrk="0" hangingPunct="1">
              <a:lnSpc>
                <a:spcPct val="110000"/>
              </a:lnSpc>
              <a:spcBef>
                <a:spcPts val="0"/>
              </a:spcBef>
              <a:spcAft>
                <a:spcPts val="893"/>
              </a:spcAft>
              <a:buClr>
                <a:schemeClr val="accent5"/>
              </a:buClr>
              <a:buFont typeface="Arial" pitchFamily="34" charset="0"/>
              <a:buChar char="•"/>
              <a:defRPr sz="1600" kern="800" baseline="0">
                <a:solidFill>
                  <a:schemeClr val="tx1"/>
                </a:solidFill>
                <a:latin typeface="Work Sans Regular Roman" charset="0"/>
                <a:ea typeface="Work Sans Regular Roman" charset="0"/>
                <a:cs typeface="Work Sans Regular Roman" charset="0"/>
              </a:defRPr>
            </a:lvl3pPr>
            <a:lvl4pPr marL="816282" indent="-146930" algn="l" defTabSz="816282" rtl="0" eaLnBrk="1" latinLnBrk="0" hangingPunct="1">
              <a:lnSpc>
                <a:spcPct val="110000"/>
              </a:lnSpc>
              <a:spcBef>
                <a:spcPts val="0"/>
              </a:spcBef>
              <a:spcAft>
                <a:spcPts val="893"/>
              </a:spcAft>
              <a:buClr>
                <a:schemeClr val="accent5"/>
              </a:buClr>
              <a:buFont typeface="Arial" pitchFamily="34" charset="0"/>
              <a:buChar char="•"/>
              <a:defRPr sz="1600" b="0" kern="800" baseline="0">
                <a:solidFill>
                  <a:schemeClr val="tx1"/>
                </a:solidFill>
                <a:latin typeface="Work Sans Regular Roman" charset="0"/>
                <a:ea typeface="Work Sans Regular Roman" charset="0"/>
                <a:cs typeface="Work Sans Regular Roman" charset="0"/>
              </a:defRPr>
            </a:lvl4pPr>
            <a:lvl5pPr marL="1836635" indent="-204070" algn="l" defTabSz="816282" rtl="0" eaLnBrk="1" latinLnBrk="0" hangingPunct="1">
              <a:spcBef>
                <a:spcPts val="0"/>
              </a:spcBef>
              <a:spcAft>
                <a:spcPts val="1071"/>
              </a:spcAft>
              <a:buFont typeface="Arial" pitchFamily="34" charset="0"/>
              <a:buChar char="»"/>
              <a:defRPr sz="1100" kern="1200">
                <a:solidFill>
                  <a:schemeClr val="tx1"/>
                </a:solidFill>
                <a:latin typeface="Century Gothic" pitchFamily="34" charset="0"/>
                <a:ea typeface="+mn-ea"/>
                <a:cs typeface="+mn-cs"/>
              </a:defRPr>
            </a:lvl5pPr>
            <a:lvl6pPr marL="2244776"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2917"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058"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199" indent="-204070" algn="l" defTabSz="816282"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ts val="900"/>
              </a:lnSpc>
              <a:buFont typeface="Arial" pitchFamily="34" charset="0"/>
              <a:buNone/>
            </a:pPr>
            <a:r>
              <a:rPr lang="en-US" sz="1000" b="1" dirty="0">
                <a:solidFill>
                  <a:srgbClr val="0A4976"/>
                </a:solidFill>
                <a:latin typeface="Verdana" panose="020B0604030504040204" pitchFamily="34" charset="0"/>
                <a:ea typeface="Verdana" panose="020B0604030504040204" pitchFamily="34" charset="0"/>
              </a:rPr>
              <a:t>Presentation of </a:t>
            </a:r>
            <a:endParaRPr lang="en-US" sz="1000" dirty="0">
              <a:solidFill>
                <a:srgbClr val="0A4976"/>
              </a:solidFill>
              <a:latin typeface="Verdana" panose="020B0604030504040204" pitchFamily="34" charset="0"/>
              <a:ea typeface="Verdana" panose="020B0604030504040204" pitchFamily="34" charset="0"/>
            </a:endParaRPr>
          </a:p>
        </p:txBody>
      </p:sp>
      <p:pic>
        <p:nvPicPr>
          <p:cNvPr id="2" name="Picture 1">
            <a:extLst>
              <a:ext uri="{FF2B5EF4-FFF2-40B4-BE49-F238E27FC236}">
                <a16:creationId xmlns:a16="http://schemas.microsoft.com/office/drawing/2014/main" id="{36DE7BBE-6FCB-6E37-A006-83C5150FC7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479" y="4102101"/>
            <a:ext cx="4170718" cy="692149"/>
          </a:xfrm>
          <a:prstGeom prst="rect">
            <a:avLst/>
          </a:prstGeom>
        </p:spPr>
      </p:pic>
      <p:sp>
        <p:nvSpPr>
          <p:cNvPr id="3" name="TextBox 2">
            <a:extLst>
              <a:ext uri="{FF2B5EF4-FFF2-40B4-BE49-F238E27FC236}">
                <a16:creationId xmlns:a16="http://schemas.microsoft.com/office/drawing/2014/main" id="{FF81B079-E3B7-ABFD-02D2-BA70A768F432}"/>
              </a:ext>
            </a:extLst>
          </p:cNvPr>
          <p:cNvSpPr txBox="1"/>
          <p:nvPr/>
        </p:nvSpPr>
        <p:spPr>
          <a:xfrm flipH="1">
            <a:off x="779669" y="4908550"/>
            <a:ext cx="2765077" cy="153888"/>
          </a:xfrm>
          <a:prstGeom prst="rect">
            <a:avLst/>
          </a:prstGeom>
          <a:noFill/>
        </p:spPr>
        <p:txBody>
          <a:bodyPr wrap="square" lIns="0" tIns="0" rIns="0" bIns="0" rtlCol="0">
            <a:spAutoFit/>
          </a:bodyPr>
          <a:lstStyle/>
          <a:p>
            <a:r>
              <a:rPr lang="en-US" sz="1000" b="1" dirty="0">
                <a:latin typeface="Century Gothic" pitchFamily="34" charset="0"/>
              </a:rPr>
              <a:t>© Richard M. Blau 2025  All rights reserved.</a:t>
            </a:r>
          </a:p>
        </p:txBody>
      </p:sp>
      <p:sp>
        <p:nvSpPr>
          <p:cNvPr id="7" name="TextBox 6">
            <a:extLst>
              <a:ext uri="{FF2B5EF4-FFF2-40B4-BE49-F238E27FC236}">
                <a16:creationId xmlns:a16="http://schemas.microsoft.com/office/drawing/2014/main" id="{28B84C8A-428A-828C-60E1-8929E092380C}"/>
              </a:ext>
            </a:extLst>
          </p:cNvPr>
          <p:cNvSpPr txBox="1"/>
          <p:nvPr/>
        </p:nvSpPr>
        <p:spPr>
          <a:xfrm>
            <a:off x="2407596" y="2272365"/>
            <a:ext cx="4815190" cy="338554"/>
          </a:xfrm>
          <a:prstGeom prst="rect">
            <a:avLst/>
          </a:prstGeom>
          <a:noFill/>
        </p:spPr>
        <p:txBody>
          <a:bodyPr wrap="square">
            <a:spAutoFit/>
          </a:bodyPr>
          <a:lstStyle/>
          <a:p>
            <a:pPr algn="l"/>
            <a:r>
              <a:rPr lang="en-US" b="0" i="0" dirty="0">
                <a:solidFill>
                  <a:srgbClr val="FFFFFF"/>
                </a:solidFill>
                <a:effectLst/>
                <a:latin typeface="Newsreader"/>
              </a:rPr>
              <a:t>Alcohol Regulations – A New Regime?</a:t>
            </a:r>
          </a:p>
        </p:txBody>
      </p:sp>
      <p:sp>
        <p:nvSpPr>
          <p:cNvPr id="9" name="TextBox 8">
            <a:extLst>
              <a:ext uri="{FF2B5EF4-FFF2-40B4-BE49-F238E27FC236}">
                <a16:creationId xmlns:a16="http://schemas.microsoft.com/office/drawing/2014/main" id="{8F6B29E0-198D-9AD5-4032-8C214007A41B}"/>
              </a:ext>
            </a:extLst>
          </p:cNvPr>
          <p:cNvSpPr txBox="1"/>
          <p:nvPr/>
        </p:nvSpPr>
        <p:spPr>
          <a:xfrm>
            <a:off x="355600" y="970334"/>
            <a:ext cx="6745591" cy="1446550"/>
          </a:xfrm>
          <a:prstGeom prst="rect">
            <a:avLst/>
          </a:prstGeom>
          <a:noFill/>
        </p:spPr>
        <p:txBody>
          <a:bodyPr wrap="square">
            <a:spAutoFit/>
          </a:bodyPr>
          <a:lstStyle/>
          <a:p>
            <a:r>
              <a:rPr lang="en-US" sz="4400" b="1" i="1" dirty="0">
                <a:latin typeface="Berlin Sans FB Demi" panose="020E0802020502020306" pitchFamily="34" charset="0"/>
              </a:rPr>
              <a:t>Alcohol Regulations –      A New Regime?</a:t>
            </a:r>
          </a:p>
        </p:txBody>
      </p:sp>
    </p:spTree>
    <p:extLst>
      <p:ext uri="{BB962C8B-B14F-4D97-AF65-F5344CB8AC3E}">
        <p14:creationId xmlns:p14="http://schemas.microsoft.com/office/powerpoint/2010/main" val="201904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9700" y="700391"/>
            <a:ext cx="3365770" cy="3978613"/>
          </a:xfrm>
        </p:spPr>
        <p:txBody>
          <a:bodyPr/>
          <a:lstStyle/>
          <a:p>
            <a:pPr algn="ctr"/>
            <a:r>
              <a:rPr lang="en-US" sz="3200" b="1" dirty="0">
                <a:effectLst>
                  <a:outerShdw blurRad="38100" dist="38100" dir="2700000" algn="tl">
                    <a:srgbClr val="000000">
                      <a:alpha val="43137"/>
                    </a:srgbClr>
                  </a:outerShdw>
                </a:effectLst>
              </a:rPr>
              <a:t>AMERICAN CHAOS:</a:t>
            </a:r>
            <a:br>
              <a:rPr lang="en-US" sz="32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Understanding the present state of mind in U.S. Foreign Trade policy with respect to WINE</a:t>
            </a:r>
            <a:endParaRPr lang="en-US" sz="2400" b="1" dirty="0">
              <a:effectLst>
                <a:outerShdw blurRad="38100" dist="38100" dir="2700000" algn="tl">
                  <a:srgbClr val="000000">
                    <a:alpha val="43137"/>
                  </a:srgbClr>
                </a:outerShdw>
              </a:effectLst>
              <a:latin typeface="Trade Gothic Next Heavy" panose="020F0502020204030204" pitchFamily="34" charset="0"/>
            </a:endParaRPr>
          </a:p>
        </p:txBody>
      </p:sp>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00" y="6919"/>
            <a:ext cx="2239354" cy="781021"/>
          </a:xfrm>
          <a:prstGeom prst="rect">
            <a:avLst/>
          </a:prstGeom>
        </p:spPr>
      </p:pic>
      <p:pic>
        <p:nvPicPr>
          <p:cNvPr id="6" name="Picture 5">
            <a:extLst>
              <a:ext uri="{FF2B5EF4-FFF2-40B4-BE49-F238E27FC236}">
                <a16:creationId xmlns:a16="http://schemas.microsoft.com/office/drawing/2014/main" id="{162D08A9-585C-FEA2-9B97-22F13D602DA4}"/>
              </a:ext>
            </a:extLst>
          </p:cNvPr>
          <p:cNvPicPr>
            <a:picLocks noChangeAspect="1"/>
          </p:cNvPicPr>
          <p:nvPr/>
        </p:nvPicPr>
        <p:blipFill>
          <a:blip r:embed="rId4"/>
          <a:stretch>
            <a:fillRect/>
          </a:stretch>
        </p:blipFill>
        <p:spPr>
          <a:xfrm>
            <a:off x="3877823" y="1180801"/>
            <a:ext cx="5126477" cy="3410656"/>
          </a:xfrm>
          <a:prstGeom prst="rect">
            <a:avLst/>
          </a:prstGeom>
        </p:spPr>
      </p:pic>
    </p:spTree>
    <p:extLst>
      <p:ext uri="{BB962C8B-B14F-4D97-AF65-F5344CB8AC3E}">
        <p14:creationId xmlns:p14="http://schemas.microsoft.com/office/powerpoint/2010/main" val="10574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72" y="0"/>
            <a:ext cx="2418675" cy="843563"/>
          </a:xfrm>
          <a:prstGeom prst="rect">
            <a:avLst/>
          </a:prstGeom>
        </p:spPr>
      </p:pic>
      <p:sp>
        <p:nvSpPr>
          <p:cNvPr id="2" name="TextBox 1">
            <a:extLst>
              <a:ext uri="{FF2B5EF4-FFF2-40B4-BE49-F238E27FC236}">
                <a16:creationId xmlns:a16="http://schemas.microsoft.com/office/drawing/2014/main" id="{EE19235E-261C-D9C4-0F47-BCD56C9CF872}"/>
              </a:ext>
            </a:extLst>
          </p:cNvPr>
          <p:cNvSpPr txBox="1"/>
          <p:nvPr/>
        </p:nvSpPr>
        <p:spPr>
          <a:xfrm>
            <a:off x="457200" y="943583"/>
            <a:ext cx="8463064" cy="3939540"/>
          </a:xfrm>
          <a:prstGeom prst="rect">
            <a:avLst/>
          </a:prstGeom>
          <a:noFill/>
        </p:spPr>
        <p:txBody>
          <a:bodyPr wrap="square" lIns="0" tIns="0" rIns="0" bIns="0" rtlCol="0">
            <a:spAutoFit/>
          </a:bodyPr>
          <a:lstStyle/>
          <a:p>
            <a:pPr algn="ct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UNITED STATES EXPORTS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In 2024, the United States exported </a:t>
            </a:r>
            <a:r>
              <a:rPr lang="en-US" sz="2000" b="1" dirty="0">
                <a:highlight>
                  <a:srgbClr val="FFFF00"/>
                </a:highlight>
                <a:latin typeface="Calibri" panose="020F0502020204030204" pitchFamily="34" charset="0"/>
                <a:cs typeface="Calibri" panose="020F0502020204030204" pitchFamily="34" charset="0"/>
              </a:rPr>
              <a:t>$1.24 Billion </a:t>
            </a:r>
            <a:r>
              <a:rPr lang="en-US" sz="2000" dirty="0">
                <a:latin typeface="Calibri" panose="020F0502020204030204" pitchFamily="34" charset="0"/>
                <a:cs typeface="Calibri" panose="020F0502020204030204" pitchFamily="34" charset="0"/>
              </a:rPr>
              <a:t>worth of wine. </a:t>
            </a:r>
          </a:p>
          <a:p>
            <a:r>
              <a:rPr lang="en-US" sz="2000" dirty="0">
                <a:latin typeface="Calibri" panose="020F0502020204030204" pitchFamily="34" charset="0"/>
                <a:cs typeface="Calibri" panose="020F0502020204030204" pitchFamily="34" charset="0"/>
              </a:rPr>
              <a:t>The main destinations for U.S. wine exports were: </a:t>
            </a:r>
          </a:p>
          <a:p>
            <a:pPr marL="457200" indent="-457200">
              <a:buFont typeface="+mj-lt"/>
              <a:buAutoNum type="arabicPeriod"/>
            </a:pPr>
            <a:r>
              <a:rPr lang="en-US" sz="2000" dirty="0">
                <a:latin typeface="Calibri" panose="020F0502020204030204" pitchFamily="34" charset="0"/>
                <a:cs typeface="Calibri" panose="020F0502020204030204" pitchFamily="34" charset="0"/>
              </a:rPr>
              <a:t>Canada (US</a:t>
            </a:r>
            <a:r>
              <a:rPr lang="en-US" sz="2000" b="1" dirty="0">
                <a:latin typeface="Calibri" panose="020F0502020204030204" pitchFamily="34" charset="0"/>
                <a:cs typeface="Calibri" panose="020F0502020204030204" pitchFamily="34" charset="0"/>
              </a:rPr>
              <a:t>$491 Million</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European Union (US</a:t>
            </a:r>
            <a:r>
              <a:rPr lang="en-US" sz="2000" b="1" dirty="0">
                <a:latin typeface="Calibri" panose="020F0502020204030204" pitchFamily="34" charset="0"/>
                <a:cs typeface="Calibri" panose="020F0502020204030204" pitchFamily="34" charset="0"/>
              </a:rPr>
              <a:t>$167.79 Million</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United Kingdom (US</a:t>
            </a:r>
            <a:r>
              <a:rPr lang="en-US" sz="2000" b="1" dirty="0">
                <a:latin typeface="Calibri" panose="020F0502020204030204" pitchFamily="34" charset="0"/>
                <a:cs typeface="Calibri" panose="020F0502020204030204" pitchFamily="34" charset="0"/>
              </a:rPr>
              <a:t>$163.81 Million</a:t>
            </a:r>
            <a:r>
              <a:rPr lang="en-US" sz="2000" dirty="0">
                <a:latin typeface="Calibri" panose="020F0502020204030204" pitchFamily="34" charset="0"/>
                <a:cs typeface="Calibri" panose="020F0502020204030204" pitchFamily="34" charset="0"/>
              </a:rPr>
              <a:t>);</a:t>
            </a:r>
          </a:p>
          <a:p>
            <a:pPr marL="457200" indent="-457200">
              <a:buFont typeface="+mj-lt"/>
              <a:buAutoNum type="arabicPeriod"/>
            </a:pPr>
            <a:r>
              <a:rPr lang="en-US" sz="2000" dirty="0">
                <a:latin typeface="Calibri" panose="020F0502020204030204" pitchFamily="34" charset="0"/>
                <a:cs typeface="Calibri" panose="020F0502020204030204" pitchFamily="34" charset="0"/>
              </a:rPr>
              <a:t>China: (US</a:t>
            </a:r>
            <a:r>
              <a:rPr lang="en-US" sz="2000" b="1" dirty="0">
                <a:latin typeface="Calibri" panose="020F0502020204030204" pitchFamily="34" charset="0"/>
                <a:cs typeface="Calibri" panose="020F0502020204030204" pitchFamily="34" charset="0"/>
              </a:rPr>
              <a:t>$95.77 Million</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Japan (US</a:t>
            </a:r>
            <a:r>
              <a:rPr lang="en-US" sz="2000" b="1" dirty="0">
                <a:latin typeface="Calibri" panose="020F0502020204030204" pitchFamily="34" charset="0"/>
                <a:cs typeface="Calibri" panose="020F0502020204030204" pitchFamily="34" charset="0"/>
              </a:rPr>
              <a:t>$79.87 Million</a:t>
            </a:r>
            <a:r>
              <a:rPr lang="en-US" sz="2000" dirty="0">
                <a:latin typeface="Calibri" panose="020F0502020204030204" pitchFamily="34" charset="0"/>
                <a:cs typeface="Calibri" panose="020F0502020204030204" pitchFamily="34" charset="0"/>
              </a:rPr>
              <a:t>); and </a:t>
            </a:r>
          </a:p>
          <a:p>
            <a:pPr marL="457200" indent="-457200">
              <a:buFont typeface="+mj-lt"/>
              <a:buAutoNum type="arabicPeriod"/>
            </a:pPr>
            <a:r>
              <a:rPr lang="en-US" sz="2000" dirty="0">
                <a:latin typeface="Calibri" panose="020F0502020204030204" pitchFamily="34" charset="0"/>
                <a:cs typeface="Calibri" panose="020F0502020204030204" pitchFamily="34" charset="0"/>
              </a:rPr>
              <a:t>South Korea (US</a:t>
            </a:r>
            <a:r>
              <a:rPr lang="en-US" sz="2000" b="1" dirty="0">
                <a:latin typeface="Calibri" panose="020F0502020204030204" pitchFamily="34" charset="0"/>
                <a:cs typeface="Calibri" panose="020F0502020204030204" pitchFamily="34" charset="0"/>
              </a:rPr>
              <a:t>$52.85 Million</a:t>
            </a:r>
            <a:r>
              <a:rPr lang="en-US" sz="2000" dirty="0">
                <a:latin typeface="Calibri" panose="020F0502020204030204" pitchFamily="34" charset="0"/>
                <a:cs typeface="Calibri" panose="020F0502020204030204" pitchFamily="34" charset="0"/>
              </a:rPr>
              <a:t>). </a:t>
            </a:r>
          </a:p>
          <a:p>
            <a:r>
              <a:rPr lang="en-US" sz="2000" dirty="0">
                <a:latin typeface="Calibri" panose="020F0502020204030204" pitchFamily="34" charset="0"/>
                <a:cs typeface="Calibri" panose="020F0502020204030204" pitchFamily="34" charset="0"/>
              </a:rPr>
              <a:t>China and the United Kingdom were among the fastest-growing markets for U.S. wine exports between 2023 and 2024. </a:t>
            </a:r>
          </a:p>
        </p:txBody>
      </p:sp>
    </p:spTree>
    <p:extLst>
      <p:ext uri="{BB962C8B-B14F-4D97-AF65-F5344CB8AC3E}">
        <p14:creationId xmlns:p14="http://schemas.microsoft.com/office/powerpoint/2010/main" val="3432144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99" y="0"/>
            <a:ext cx="2418675" cy="843563"/>
          </a:xfrm>
          <a:prstGeom prst="rect">
            <a:avLst/>
          </a:prstGeom>
        </p:spPr>
      </p:pic>
      <p:sp>
        <p:nvSpPr>
          <p:cNvPr id="2" name="TextBox 1">
            <a:extLst>
              <a:ext uri="{FF2B5EF4-FFF2-40B4-BE49-F238E27FC236}">
                <a16:creationId xmlns:a16="http://schemas.microsoft.com/office/drawing/2014/main" id="{EE19235E-261C-D9C4-0F47-BCD56C9CF872}"/>
              </a:ext>
            </a:extLst>
          </p:cNvPr>
          <p:cNvSpPr txBox="1"/>
          <p:nvPr/>
        </p:nvSpPr>
        <p:spPr>
          <a:xfrm>
            <a:off x="457201" y="729574"/>
            <a:ext cx="8453336" cy="4247317"/>
          </a:xfrm>
          <a:prstGeom prst="rect">
            <a:avLst/>
          </a:prstGeom>
          <a:noFill/>
        </p:spPr>
        <p:txBody>
          <a:bodyPr wrap="square" lIns="0" tIns="0" rIns="0" bIns="0" rtlCol="0">
            <a:spAutoFit/>
          </a:bodyPr>
          <a:lstStyle/>
          <a:p>
            <a:pPr algn="ct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UNITED STATES IMPORTS</a:t>
            </a:r>
            <a:endParaRPr lang="en-US"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In 2024, the United States reportedly imported almost </a:t>
            </a:r>
            <a:r>
              <a:rPr lang="en-US" sz="2000" b="1" dirty="0">
                <a:highlight>
                  <a:srgbClr val="FFFF00"/>
                </a:highlight>
                <a:latin typeface="Calibri" panose="020F0502020204030204" pitchFamily="34" charset="0"/>
                <a:cs typeface="Calibri" panose="020F0502020204030204" pitchFamily="34" charset="0"/>
              </a:rPr>
              <a:t>$6.789 Billion </a:t>
            </a:r>
            <a:r>
              <a:rPr lang="en-US" sz="2000" dirty="0">
                <a:latin typeface="Calibri" panose="020F0502020204030204" pitchFamily="34" charset="0"/>
                <a:cs typeface="Calibri" panose="020F0502020204030204" pitchFamily="34" charset="0"/>
              </a:rPr>
              <a:t>worth of wine. </a:t>
            </a:r>
          </a:p>
          <a:p>
            <a:r>
              <a:rPr lang="en-US" sz="2000" dirty="0">
                <a:latin typeface="Calibri" panose="020F0502020204030204" pitchFamily="34" charset="0"/>
                <a:cs typeface="Calibri" panose="020F0502020204030204" pitchFamily="34" charset="0"/>
              </a:rPr>
              <a:t>The U.S. imported wine from 73 countries in 2024, but the bulk of the imports came from two dominant suppliers: France and Italy. </a:t>
            </a:r>
          </a:p>
          <a:p>
            <a:pPr marL="457200" indent="-457200">
              <a:buFont typeface="+mj-lt"/>
              <a:buAutoNum type="arabicPeriod"/>
            </a:pPr>
            <a:r>
              <a:rPr lang="en-US" sz="2000" dirty="0">
                <a:latin typeface="Calibri" panose="020F0502020204030204" pitchFamily="34" charset="0"/>
                <a:cs typeface="Calibri" panose="020F0502020204030204" pitchFamily="34" charset="0"/>
              </a:rPr>
              <a:t>France (US</a:t>
            </a:r>
            <a:r>
              <a:rPr lang="en-US" sz="2000" b="1" dirty="0">
                <a:latin typeface="Calibri" panose="020F0502020204030204" pitchFamily="34" charset="0"/>
                <a:cs typeface="Calibri" panose="020F0502020204030204" pitchFamily="34" charset="0"/>
              </a:rPr>
              <a:t>$2.477 Billion</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Italy (US</a:t>
            </a:r>
            <a:r>
              <a:rPr lang="en-US" sz="2000" b="1" dirty="0">
                <a:latin typeface="Calibri" panose="020F0502020204030204" pitchFamily="34" charset="0"/>
                <a:cs typeface="Calibri" panose="020F0502020204030204" pitchFamily="34" charset="0"/>
              </a:rPr>
              <a:t>$2.402 Billion</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Spain (US</a:t>
            </a:r>
            <a:r>
              <a:rPr lang="en-US" sz="2000" b="1" dirty="0">
                <a:latin typeface="Calibri" panose="020F0502020204030204" pitchFamily="34" charset="0"/>
                <a:cs typeface="Calibri" panose="020F0502020204030204" pitchFamily="34" charset="0"/>
              </a:rPr>
              <a:t>$411,535</a:t>
            </a:r>
            <a:r>
              <a:rPr lang="en-US" sz="2000" dirty="0">
                <a:latin typeface="Calibri" panose="020F0502020204030204" pitchFamily="34" charset="0"/>
                <a:cs typeface="Calibri" panose="020F0502020204030204" pitchFamily="34" charset="0"/>
              </a:rPr>
              <a:t>);</a:t>
            </a:r>
          </a:p>
          <a:p>
            <a:pPr marL="457200" indent="-457200">
              <a:buFont typeface="+mj-lt"/>
              <a:buAutoNum type="arabicPeriod"/>
            </a:pPr>
            <a:r>
              <a:rPr lang="en-US" sz="2000" dirty="0">
                <a:latin typeface="Calibri" panose="020F0502020204030204" pitchFamily="34" charset="0"/>
                <a:cs typeface="Calibri" panose="020F0502020204030204" pitchFamily="34" charset="0"/>
              </a:rPr>
              <a:t>Canada (US</a:t>
            </a:r>
            <a:r>
              <a:rPr lang="en-US" sz="2000" b="1" dirty="0">
                <a:latin typeface="Calibri" panose="020F0502020204030204" pitchFamily="34" charset="0"/>
                <a:cs typeface="Calibri" panose="020F0502020204030204" pitchFamily="34" charset="0"/>
              </a:rPr>
              <a:t>$208,652</a:t>
            </a:r>
            <a:r>
              <a:rPr lang="en-US" sz="2000" dirty="0">
                <a:latin typeface="Calibri" panose="020F0502020204030204" pitchFamily="34" charset="0"/>
                <a:cs typeface="Calibri" panose="020F0502020204030204" pitchFamily="34" charset="0"/>
              </a:rPr>
              <a:t>);</a:t>
            </a:r>
          </a:p>
          <a:p>
            <a:pPr marL="457200" indent="-457200">
              <a:buFont typeface="+mj-lt"/>
              <a:buAutoNum type="arabicPeriod"/>
            </a:pPr>
            <a:r>
              <a:rPr lang="en-US" sz="2000" dirty="0">
                <a:latin typeface="Calibri" panose="020F0502020204030204" pitchFamily="34" charset="0"/>
                <a:cs typeface="Calibri" panose="020F0502020204030204" pitchFamily="34" charset="0"/>
              </a:rPr>
              <a:t>Portugal (US</a:t>
            </a:r>
            <a:r>
              <a:rPr lang="en-US" sz="2000" b="1" dirty="0">
                <a:latin typeface="Calibri" panose="020F0502020204030204" pitchFamily="34" charset="0"/>
                <a:cs typeface="Calibri" panose="020F0502020204030204" pitchFamily="34" charset="0"/>
              </a:rPr>
              <a:t>$117,513</a:t>
            </a:r>
            <a:r>
              <a:rPr lang="en-US" sz="2000" dirty="0">
                <a:latin typeface="Calibri" panose="020F0502020204030204" pitchFamily="34" charset="0"/>
                <a:cs typeface="Calibri" panose="020F0502020204030204" pitchFamily="34" charset="0"/>
              </a:rPr>
              <a:t>);</a:t>
            </a:r>
          </a:p>
          <a:p>
            <a:pPr marL="457200" indent="-457200">
              <a:buFont typeface="+mj-lt"/>
              <a:buAutoNum type="arabicPeriod"/>
            </a:pPr>
            <a:r>
              <a:rPr lang="en-US" sz="2000" dirty="0">
                <a:latin typeface="Calibri" panose="020F0502020204030204" pitchFamily="34" charset="0"/>
                <a:cs typeface="Calibri" panose="020F0502020204030204" pitchFamily="34" charset="0"/>
              </a:rPr>
              <a:t>Chile (US</a:t>
            </a:r>
            <a:r>
              <a:rPr lang="en-US" sz="2000" b="1" dirty="0">
                <a:latin typeface="Calibri" panose="020F0502020204030204" pitchFamily="34" charset="0"/>
                <a:cs typeface="Calibri" panose="020F0502020204030204" pitchFamily="34" charset="0"/>
              </a:rPr>
              <a:t>$156,465</a:t>
            </a:r>
            <a:r>
              <a:rPr lang="en-US" sz="2000" dirty="0">
                <a:latin typeface="Calibri" panose="020F0502020204030204" pitchFamily="34" charset="0"/>
                <a:cs typeface="Calibri" panose="020F0502020204030204" pitchFamily="34" charset="0"/>
              </a:rPr>
              <a:t>); </a:t>
            </a:r>
          </a:p>
          <a:p>
            <a:pPr marL="457200" indent="-457200">
              <a:buFont typeface="+mj-lt"/>
              <a:buAutoNum type="arabicPeriod"/>
            </a:pPr>
            <a:r>
              <a:rPr lang="en-US" sz="2000" dirty="0">
                <a:latin typeface="Calibri" panose="020F0502020204030204" pitchFamily="34" charset="0"/>
                <a:cs typeface="Calibri" panose="020F0502020204030204" pitchFamily="34" charset="0"/>
              </a:rPr>
              <a:t>Germany (US</a:t>
            </a:r>
            <a:r>
              <a:rPr lang="en-US" sz="2000" b="1" dirty="0">
                <a:latin typeface="Calibri" panose="020F0502020204030204" pitchFamily="34" charset="0"/>
                <a:cs typeface="Calibri" panose="020F0502020204030204" pitchFamily="34" charset="0"/>
              </a:rPr>
              <a:t>$86,590</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801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99" y="0"/>
            <a:ext cx="2097663" cy="731603"/>
          </a:xfrm>
          <a:prstGeom prst="rect">
            <a:avLst/>
          </a:prstGeom>
        </p:spPr>
      </p:pic>
      <p:sp>
        <p:nvSpPr>
          <p:cNvPr id="2" name="TextBox 1">
            <a:extLst>
              <a:ext uri="{FF2B5EF4-FFF2-40B4-BE49-F238E27FC236}">
                <a16:creationId xmlns:a16="http://schemas.microsoft.com/office/drawing/2014/main" id="{EE19235E-261C-D9C4-0F47-BCD56C9CF872}"/>
              </a:ext>
            </a:extLst>
          </p:cNvPr>
          <p:cNvSpPr txBox="1"/>
          <p:nvPr/>
        </p:nvSpPr>
        <p:spPr>
          <a:xfrm>
            <a:off x="457201" y="379379"/>
            <a:ext cx="8547100" cy="4247317"/>
          </a:xfrm>
          <a:prstGeom prst="rect">
            <a:avLst/>
          </a:prstGeom>
          <a:noFill/>
        </p:spPr>
        <p:txBody>
          <a:bodyPr wrap="square" lIns="0" tIns="0" rIns="0" bIns="0" rtlCol="0">
            <a:spAutoFit/>
          </a:bodyPr>
          <a:lstStyle/>
          <a:p>
            <a:pPr algn="ct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DEJA VUE?</a:t>
            </a:r>
          </a:p>
          <a:p>
            <a:pPr algn="ctr"/>
            <a:r>
              <a:rPr lang="en-US" sz="2000" b="1" i="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U.S. Canada Beer War of 1992</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In 1992, Washington was threatening to impose duties on Canadian beer as retaliation for what it saw as a lack of fair access to the Canadian market for U.S. brewers.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New American duties, with tariffs of up to $4 per case of Canadian beer, could have wiped out the profits on $200-million worth of Canadian beer that was being exported each year to the U.S.</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ULTIMATELY, the U.S. elected not to proceed with the tariffs after an agreement was reached for Canada to open up its domestic market on terms equal to those of the U.S.</a:t>
            </a:r>
          </a:p>
          <a:p>
            <a:pPr marL="342900" indent="-342900">
              <a:buFont typeface="Arial" panose="020B0604020202020204" pitchFamily="34" charset="0"/>
              <a:buChar char="•"/>
            </a:pPr>
            <a:r>
              <a:rPr lang="en-US" sz="2000" b="1" dirty="0">
                <a:latin typeface="Calibri" panose="020F0502020204030204" pitchFamily="34" charset="0"/>
                <a:cs typeface="Calibri" panose="020F0502020204030204" pitchFamily="34" charset="0"/>
              </a:rPr>
              <a:t>THE CORE QUESTION FOR NEGOTIATORS</a:t>
            </a:r>
            <a:r>
              <a:rPr lang="en-US" sz="2000" dirty="0">
                <a:latin typeface="Calibri" panose="020F0502020204030204" pitchFamily="34" charset="0"/>
                <a:cs typeface="Calibri" panose="020F0502020204030204" pitchFamily="34" charset="0"/>
              </a:rPr>
              <a:t>: </a:t>
            </a:r>
            <a:r>
              <a:rPr lang="en-US" sz="2000" b="1" i="1" dirty="0">
                <a:solidFill>
                  <a:srgbClr val="FF0000"/>
                </a:solidFill>
                <a:latin typeface="Calibri" panose="020F0502020204030204" pitchFamily="34" charset="0"/>
                <a:cs typeface="Calibri" panose="020F0502020204030204" pitchFamily="34" charset="0"/>
              </a:rPr>
              <a:t>With the U.S. being such a prime market, is there more to gain by being in the United States than not?  </a:t>
            </a:r>
          </a:p>
        </p:txBody>
      </p:sp>
    </p:spTree>
    <p:extLst>
      <p:ext uri="{BB962C8B-B14F-4D97-AF65-F5344CB8AC3E}">
        <p14:creationId xmlns:p14="http://schemas.microsoft.com/office/powerpoint/2010/main" val="93406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99" y="0"/>
            <a:ext cx="2097663" cy="731603"/>
          </a:xfrm>
          <a:prstGeom prst="rect">
            <a:avLst/>
          </a:prstGeom>
        </p:spPr>
      </p:pic>
      <p:sp>
        <p:nvSpPr>
          <p:cNvPr id="2" name="TextBox 1">
            <a:extLst>
              <a:ext uri="{FF2B5EF4-FFF2-40B4-BE49-F238E27FC236}">
                <a16:creationId xmlns:a16="http://schemas.microsoft.com/office/drawing/2014/main" id="{EE19235E-261C-D9C4-0F47-BCD56C9CF872}"/>
              </a:ext>
            </a:extLst>
          </p:cNvPr>
          <p:cNvSpPr txBox="1"/>
          <p:nvPr/>
        </p:nvSpPr>
        <p:spPr>
          <a:xfrm>
            <a:off x="457201" y="583660"/>
            <a:ext cx="8463063" cy="4247317"/>
          </a:xfrm>
          <a:prstGeom prst="rect">
            <a:avLst/>
          </a:prstGeom>
          <a:noFill/>
        </p:spPr>
        <p:txBody>
          <a:bodyPr wrap="square" lIns="0" tIns="0" rIns="0" bIns="0" rtlCol="0">
            <a:spAutoFit/>
          </a:bodyPr>
          <a:lstStyle/>
          <a:p>
            <a:pPr algn="ct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TRANSACTIONAL AMERICA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At some level, all nations are transactional.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What defines the current U.S. president is his unabashed determination to achieve desired objectives, often at the expense of values, alliances, and even treaties.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Nations that have come to rely on U.S.-backed alliances will certainly need to recalibrate.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Global markets will experience turbulence.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But countries and companies will also exploit the changed arena to secure previously unattainable opportunities. </a:t>
            </a: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The ones with the means to do so will look to exploit the U.S. president’s tendency to prioritize his self-interest as the personification of America’s best interests. </a:t>
            </a:r>
          </a:p>
        </p:txBody>
      </p:sp>
    </p:spTree>
    <p:extLst>
      <p:ext uri="{BB962C8B-B14F-4D97-AF65-F5344CB8AC3E}">
        <p14:creationId xmlns:p14="http://schemas.microsoft.com/office/powerpoint/2010/main" val="240342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8527C7-B171-6045-5C67-5C71D6F75C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699" y="0"/>
            <a:ext cx="2097663" cy="731603"/>
          </a:xfrm>
          <a:prstGeom prst="rect">
            <a:avLst/>
          </a:prstGeom>
        </p:spPr>
      </p:pic>
      <p:sp>
        <p:nvSpPr>
          <p:cNvPr id="2" name="TextBox 1">
            <a:extLst>
              <a:ext uri="{FF2B5EF4-FFF2-40B4-BE49-F238E27FC236}">
                <a16:creationId xmlns:a16="http://schemas.microsoft.com/office/drawing/2014/main" id="{EE19235E-261C-D9C4-0F47-BCD56C9CF872}"/>
              </a:ext>
            </a:extLst>
          </p:cNvPr>
          <p:cNvSpPr txBox="1"/>
          <p:nvPr/>
        </p:nvSpPr>
        <p:spPr>
          <a:xfrm>
            <a:off x="1303506" y="817122"/>
            <a:ext cx="6955277" cy="4062651"/>
          </a:xfrm>
          <a:prstGeom prst="rect">
            <a:avLst/>
          </a:prstGeom>
          <a:noFill/>
        </p:spPr>
        <p:txBody>
          <a:bodyPr wrap="square" lIns="0" tIns="0" rIns="0" bIns="0" rtlCol="0">
            <a:spAutoFit/>
          </a:bodyPr>
          <a:lstStyle/>
          <a:p>
            <a:pPr algn="ctr"/>
            <a:r>
              <a:rPr lang="en-US" sz="4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BRIEF PRIMER ON AMERICA’S “FEDERALISM” AND THE SHIFTING SANDS OF CONGRESSIONAL DELEGATION TO EXECUTIVE AGENCIES </a:t>
            </a:r>
          </a:p>
        </p:txBody>
      </p:sp>
    </p:spTree>
    <p:extLst>
      <p:ext uri="{BB962C8B-B14F-4D97-AF65-F5344CB8AC3E}">
        <p14:creationId xmlns:p14="http://schemas.microsoft.com/office/powerpoint/2010/main" val="83519665"/>
      </p:ext>
    </p:extLst>
  </p:cSld>
  <p:clrMapOvr>
    <a:masterClrMapping/>
  </p:clrMapOvr>
</p:sld>
</file>

<file path=ppt/theme/theme1.xml><?xml version="1.0" encoding="utf-8"?>
<a:theme xmlns:a="http://schemas.openxmlformats.org/drawingml/2006/main" name="GrayRobinson Theme">
  <a:themeElements>
    <a:clrScheme name="GR-Colors">
      <a:dk1>
        <a:srgbClr val="094976"/>
      </a:dk1>
      <a:lt1>
        <a:srgbClr val="FEFFFF"/>
      </a:lt1>
      <a:dk2>
        <a:srgbClr val="094976"/>
      </a:dk2>
      <a:lt2>
        <a:srgbClr val="FFFFFF"/>
      </a:lt2>
      <a:accent1>
        <a:srgbClr val="094976"/>
      </a:accent1>
      <a:accent2>
        <a:srgbClr val="4687C7"/>
      </a:accent2>
      <a:accent3>
        <a:srgbClr val="094976"/>
      </a:accent3>
      <a:accent4>
        <a:srgbClr val="094976"/>
      </a:accent4>
      <a:accent5>
        <a:srgbClr val="094976"/>
      </a:accent5>
      <a:accent6>
        <a:srgbClr val="AA1D37"/>
      </a:accent6>
      <a:hlink>
        <a:srgbClr val="094976"/>
      </a:hlink>
      <a:folHlink>
        <a:srgbClr val="094976"/>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9525">
          <a:noFill/>
        </a:ln>
      </a:spPr>
      <a:bodyPr rtlCol="0" anchor="ctr"/>
      <a:lstStyle>
        <a:defPPr algn="ctr">
          <a:defRPr sz="1000" b="1" dirty="0" err="1" smtClean="0">
            <a:latin typeface="Century Gothic"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000" dirty="0" err="1" smtClean="0">
            <a:latin typeface="Century Gothic" pitchFamily="34" charset="0"/>
          </a:defRPr>
        </a:defPPr>
      </a:lstStyle>
    </a:txDef>
  </a:objectDefaults>
  <a:extraClrSchemeLst/>
  <a:extLst>
    <a:ext uri="{05A4C25C-085E-4340-85A3-A5531E510DB2}">
      <thm15:themeFamily xmlns:thm15="http://schemas.microsoft.com/office/thememl/2012/main" name="Template_ PowerPoint(45884582.6).pptx  -  Read-Only" id="{C823AE5D-24D1-4878-8947-BD6C36A0D797}" vid="{CA81FF7F-B9E9-4F1B-B253-A4A5DA0CDD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roperties xmlns="http://www.imanage.com/work/xmlschema">
  <documentid>ACTIVE!63521020.1</documentid>
  <senderid>RBLAU</senderid>
  <senderemail>RICHARD.BLAU@GRAY-ROBINSON.COM</senderemail>
  <lastmodified>2025-04-21T16:41:21.0000000-04:00</lastmodified>
  <database>ACTIVE</database>
</properties>
</file>

<file path=customXml/itemProps1.xml><?xml version="1.0" encoding="utf-8"?>
<ds:datastoreItem xmlns:ds="http://schemas.openxmlformats.org/officeDocument/2006/customXml" ds:itemID="{20020D60-51FF-4510-AC44-92C31F6CC546}">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2552</Words>
  <Application>Microsoft Office PowerPoint</Application>
  <PresentationFormat>On-screen Show (16:9)</PresentationFormat>
  <Paragraphs>161</Paragraphs>
  <Slides>22</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Calibri</vt:lpstr>
      <vt:lpstr>Century Gothic</vt:lpstr>
      <vt:lpstr>Newsreader</vt:lpstr>
      <vt:lpstr>Google Sans</vt:lpstr>
      <vt:lpstr>Verdana</vt:lpstr>
      <vt:lpstr>Courier New</vt:lpstr>
      <vt:lpstr>Aptos</vt:lpstr>
      <vt:lpstr>Montserrat Light</vt:lpstr>
      <vt:lpstr>Arial</vt:lpstr>
      <vt:lpstr>Work Sans Light Roman</vt:lpstr>
      <vt:lpstr>Trade Gothic Next Heavy</vt:lpstr>
      <vt:lpstr>Berlin Sans FB Demi</vt:lpstr>
      <vt:lpstr>Wingdings</vt:lpstr>
      <vt:lpstr>Work Sans Regular Roman</vt:lpstr>
      <vt:lpstr>GrayRobinson Theme</vt:lpstr>
      <vt:lpstr>AIDV U.S. Section Webinar Trump 2.0 - Challenges for the wine industry  Panel 1: “The Big Picture”</vt:lpstr>
      <vt:lpstr>Agenda</vt:lpstr>
      <vt:lpstr>PowerPoint Presentation</vt:lpstr>
      <vt:lpstr>AMERICAN CHAOS: Understanding the present state of mind in U.S. Foreign Trade policy with respect to WINE</vt:lpstr>
      <vt:lpstr>PowerPoint Presentation</vt:lpstr>
      <vt:lpstr>PowerPoint Presentation</vt:lpstr>
      <vt:lpstr>PowerPoint Presentation</vt:lpstr>
      <vt:lpstr>PowerPoint Presentation</vt:lpstr>
      <vt:lpstr>PowerPoint Presentation</vt:lpstr>
      <vt:lpstr>WHAT IS FEDERALISM?  </vt:lpstr>
      <vt:lpstr>PowerPoint Presentation</vt:lpstr>
      <vt:lpstr>NON-DELEGATION PRINCIPLES AND  THE BALANCE OF CONGRESSIONAL AND EXECUTIVE AUTHORITY   </vt:lpstr>
      <vt:lpstr>NON-DELEGATION PRINCIPLES AND  THE BALANCE OF CONGRESSIONAL AND EXECUTIVE AUTHORITY   </vt:lpstr>
      <vt:lpstr>NON-DELEGATION PRINCIPLES AND  THE BALANCE OF CONGRESSIONAL AND EXECUTIVE AUTHORITY   </vt:lpstr>
      <vt:lpstr>NON-DELEGATION PRINCIPLES AND  THE BALANCE OF CONGRESSIONAL AND EXECUTIVE AUTHORITY   </vt:lpstr>
      <vt:lpstr>PowerPoint Presentation</vt:lpstr>
      <vt:lpstr>WHAT ARE NON-DELEGATION PRINCIPLES ?  </vt:lpstr>
      <vt:lpstr>NON-DELEGATION PRINCIPLES AND THE REBALANCING OF THE CONGRESSIONAL AND EXECUTIVE POWER  </vt:lpstr>
      <vt:lpstr>NON-DELEGATION PRINCIPLES AND THE REBALANCING OF FEDERALISM &amp;  STATES’ RIGHTS  </vt:lpstr>
      <vt:lpstr>THE THOMAS CONCURRENCE IN LOPER (2024)  </vt:lpstr>
      <vt:lpstr>WHERE DOES TRADE POLICY STAND TODAY IN THE CONTEXT OF THE CONSTITUTION AND THE NON-DELEGATION DOCTRINE?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cp:lastModifiedBy/>
  <cp:revision>1</cp:revision>
  <cp:lastPrinted>2025-04-21T21:06:31Z</cp:lastPrinted>
  <dcterms:created xsi:type="dcterms:W3CDTF">2025-04-21T21:06:31Z</dcterms:created>
  <dcterms:modified xsi:type="dcterms:W3CDTF">2025-04-21T22:11:32Z</dcterms:modified>
</cp:coreProperties>
</file>